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311" r:id="rId3"/>
    <p:sldId id="276" r:id="rId4"/>
    <p:sldId id="315" r:id="rId5"/>
    <p:sldId id="370" r:id="rId6"/>
    <p:sldId id="369" r:id="rId7"/>
    <p:sldId id="368" r:id="rId8"/>
    <p:sldId id="371" r:id="rId9"/>
    <p:sldId id="373" r:id="rId10"/>
    <p:sldId id="374" r:id="rId11"/>
    <p:sldId id="375" r:id="rId12"/>
    <p:sldId id="378" r:id="rId13"/>
    <p:sldId id="381" r:id="rId14"/>
    <p:sldId id="382" r:id="rId15"/>
    <p:sldId id="379" r:id="rId16"/>
    <p:sldId id="380" r:id="rId17"/>
    <p:sldId id="383" r:id="rId18"/>
    <p:sldId id="384" r:id="rId19"/>
    <p:sldId id="267" r:id="rId20"/>
    <p:sldId id="394" r:id="rId21"/>
    <p:sldId id="395" r:id="rId22"/>
    <p:sldId id="397" r:id="rId23"/>
    <p:sldId id="386" r:id="rId24"/>
    <p:sldId id="385" r:id="rId25"/>
    <p:sldId id="387" r:id="rId26"/>
    <p:sldId id="389" r:id="rId27"/>
    <p:sldId id="388" r:id="rId28"/>
    <p:sldId id="390" r:id="rId29"/>
    <p:sldId id="391" r:id="rId30"/>
    <p:sldId id="399" r:id="rId31"/>
    <p:sldId id="400" r:id="rId32"/>
    <p:sldId id="401" r:id="rId33"/>
    <p:sldId id="403" r:id="rId34"/>
    <p:sldId id="402" r:id="rId35"/>
    <p:sldId id="485" r:id="rId36"/>
    <p:sldId id="484" r:id="rId37"/>
    <p:sldId id="4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70"/>
    <p:restoredTop sz="64350" autoAdjust="0"/>
  </p:normalViewPr>
  <p:slideViewPr>
    <p:cSldViewPr snapToGrid="0" snapToObjects="1">
      <p:cViewPr varScale="1">
        <p:scale>
          <a:sx n="102" d="100"/>
          <a:sy n="102" d="100"/>
        </p:scale>
        <p:origin x="3174" y="102"/>
      </p:cViewPr>
      <p:guideLst/>
    </p:cSldViewPr>
  </p:slideViewPr>
  <p:notesTextViewPr>
    <p:cViewPr>
      <p:scale>
        <a:sx n="1" d="1"/>
        <a:sy n="1" d="1"/>
      </p:scale>
      <p:origin x="0" y="0"/>
    </p:cViewPr>
  </p:notesTextViewPr>
  <p:notesViewPr>
    <p:cSldViewPr snapToGrid="0" snapToObjects="1">
      <p:cViewPr varScale="1">
        <p:scale>
          <a:sx n="121" d="100"/>
          <a:sy n="121" d="100"/>
        </p:scale>
        <p:origin x="38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image" Target="../media/image46.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image" Target="../media/image46.tiff"/></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F49296-965C-1E42-BB94-E5E0A461A9DB}" type="doc">
      <dgm:prSet loTypeId="urn:microsoft.com/office/officeart/2005/8/layout/hList2" loCatId="" qsTypeId="urn:microsoft.com/office/officeart/2005/8/quickstyle/simple1" qsCatId="simple" csTypeId="urn:microsoft.com/office/officeart/2005/8/colors/colorful3" csCatId="colorful" phldr="1"/>
      <dgm:spPr/>
      <dgm:t>
        <a:bodyPr/>
        <a:lstStyle/>
        <a:p>
          <a:endParaRPr lang="en-GB"/>
        </a:p>
      </dgm:t>
    </dgm:pt>
    <dgm:pt modelId="{448A04ED-3E09-BC47-8481-2EDF93C7A076}">
      <dgm:prSet phldrT="[Text]" phldr="0"/>
      <dgm:spPr/>
      <dgm:t>
        <a:bodyPr/>
        <a:lstStyle/>
        <a:p>
          <a:r>
            <a:rPr lang="en-GB" dirty="0"/>
            <a:t>UN Framework Convention on </a:t>
          </a:r>
        </a:p>
        <a:p>
          <a:r>
            <a:rPr lang="en-GB" dirty="0"/>
            <a:t>Climate Change (1994)</a:t>
          </a:r>
        </a:p>
      </dgm:t>
    </dgm:pt>
    <dgm:pt modelId="{EDD229AB-0F82-5444-87C6-3A99CBD35D86}" type="parTrans" cxnId="{7F52CD0D-57F7-B441-9FC3-689E7028D385}">
      <dgm:prSet/>
      <dgm:spPr/>
      <dgm:t>
        <a:bodyPr/>
        <a:lstStyle/>
        <a:p>
          <a:endParaRPr lang="en-GB"/>
        </a:p>
      </dgm:t>
    </dgm:pt>
    <dgm:pt modelId="{1BBE97FC-9BB9-CC4C-A0EF-750E4CD399A3}" type="sibTrans" cxnId="{7F52CD0D-57F7-B441-9FC3-689E7028D385}">
      <dgm:prSet/>
      <dgm:spPr/>
      <dgm:t>
        <a:bodyPr/>
        <a:lstStyle/>
        <a:p>
          <a:endParaRPr lang="en-GB"/>
        </a:p>
      </dgm:t>
    </dgm:pt>
    <dgm:pt modelId="{140B1825-E088-FC4C-9F22-0E1B85C3FBA9}">
      <dgm:prSet phldrT="[Text]"/>
      <dgm:spPr/>
      <dgm:t>
        <a:bodyPr/>
        <a:lstStyle/>
        <a:p>
          <a:r>
            <a:rPr lang="en-AU" dirty="0"/>
            <a:t>Intergovernmental forum for negotiating the global response to climate change. </a:t>
          </a:r>
          <a:endParaRPr lang="en-GB" dirty="0"/>
        </a:p>
      </dgm:t>
    </dgm:pt>
    <dgm:pt modelId="{5F4C2B35-D1FB-ED42-B577-343CE44EB087}" type="parTrans" cxnId="{9D4F6090-1FD1-E54B-8445-71B5BC05164E}">
      <dgm:prSet/>
      <dgm:spPr/>
      <dgm:t>
        <a:bodyPr/>
        <a:lstStyle/>
        <a:p>
          <a:endParaRPr lang="en-GB"/>
        </a:p>
      </dgm:t>
    </dgm:pt>
    <dgm:pt modelId="{83BF20EA-57B5-9A48-B1E6-62459CF0E48C}" type="sibTrans" cxnId="{9D4F6090-1FD1-E54B-8445-71B5BC05164E}">
      <dgm:prSet/>
      <dgm:spPr/>
      <dgm:t>
        <a:bodyPr/>
        <a:lstStyle/>
        <a:p>
          <a:endParaRPr lang="en-GB"/>
        </a:p>
      </dgm:t>
    </dgm:pt>
    <dgm:pt modelId="{E29C139B-ED64-514F-B8CA-9F8E2546BCA3}">
      <dgm:prSet phldrT="[Text]"/>
      <dgm:spPr/>
      <dgm:t>
        <a:bodyPr/>
        <a:lstStyle/>
        <a:p>
          <a:r>
            <a:rPr lang="en-AU" dirty="0"/>
            <a:t>Aims to stabilize greenhouse gas concentrations to prevent dangerous interference with the climate system.</a:t>
          </a:r>
          <a:endParaRPr lang="en-GB" dirty="0"/>
        </a:p>
      </dgm:t>
    </dgm:pt>
    <dgm:pt modelId="{473E8A0D-8976-854B-BE5B-42F198C27923}" type="parTrans" cxnId="{F9FE76A9-C054-2A41-BABC-D2805F9DF78B}">
      <dgm:prSet/>
      <dgm:spPr/>
      <dgm:t>
        <a:bodyPr/>
        <a:lstStyle/>
        <a:p>
          <a:endParaRPr lang="en-GB"/>
        </a:p>
      </dgm:t>
    </dgm:pt>
    <dgm:pt modelId="{825E9833-A259-7B4E-8AA5-AE71782CBF50}" type="sibTrans" cxnId="{F9FE76A9-C054-2A41-BABC-D2805F9DF78B}">
      <dgm:prSet/>
      <dgm:spPr/>
      <dgm:t>
        <a:bodyPr/>
        <a:lstStyle/>
        <a:p>
          <a:endParaRPr lang="en-GB"/>
        </a:p>
      </dgm:t>
    </dgm:pt>
    <dgm:pt modelId="{E75A555E-0E99-F44C-9D3D-761E3D878454}">
      <dgm:prSet phldrT="[Text]" phldr="0"/>
      <dgm:spPr/>
      <dgm:t>
        <a:bodyPr/>
        <a:lstStyle/>
        <a:p>
          <a:r>
            <a:rPr lang="en-GB" dirty="0"/>
            <a:t>UNFCC Cancun Agreements </a:t>
          </a:r>
        </a:p>
        <a:p>
          <a:r>
            <a:rPr lang="en-GB" dirty="0"/>
            <a:t>(2010)</a:t>
          </a:r>
        </a:p>
      </dgm:t>
    </dgm:pt>
    <dgm:pt modelId="{1554F5BE-7D59-AC45-BB58-8BBA6986B00B}" type="parTrans" cxnId="{4019E8C4-8680-B34A-BBEA-1663FDC502FA}">
      <dgm:prSet/>
      <dgm:spPr/>
      <dgm:t>
        <a:bodyPr/>
        <a:lstStyle/>
        <a:p>
          <a:endParaRPr lang="en-GB"/>
        </a:p>
      </dgm:t>
    </dgm:pt>
    <dgm:pt modelId="{F7FB1FEA-7604-064C-8EBD-6374B4066DC2}" type="sibTrans" cxnId="{4019E8C4-8680-B34A-BBEA-1663FDC502FA}">
      <dgm:prSet/>
      <dgm:spPr/>
      <dgm:t>
        <a:bodyPr/>
        <a:lstStyle/>
        <a:p>
          <a:endParaRPr lang="en-GB"/>
        </a:p>
      </dgm:t>
    </dgm:pt>
    <dgm:pt modelId="{9AC096B2-E1F5-6D41-9258-DCA927E04302}">
      <dgm:prSet phldrT="[Text]" phldr="0"/>
      <dgm:spPr/>
      <dgm:t>
        <a:bodyPr/>
        <a:lstStyle/>
        <a:p>
          <a:r>
            <a:rPr lang="en-GB" dirty="0"/>
            <a:t>Paris Agreement</a:t>
          </a:r>
        </a:p>
        <a:p>
          <a:r>
            <a:rPr lang="en-GB" dirty="0"/>
            <a:t> (2015)</a:t>
          </a:r>
        </a:p>
      </dgm:t>
    </dgm:pt>
    <dgm:pt modelId="{ACA7C7EA-128A-4044-830D-1A5D1C5CD7E0}" type="parTrans" cxnId="{08D10A3A-DFAA-4745-96EE-AFD8C8684861}">
      <dgm:prSet/>
      <dgm:spPr/>
      <dgm:t>
        <a:bodyPr/>
        <a:lstStyle/>
        <a:p>
          <a:endParaRPr lang="en-GB"/>
        </a:p>
      </dgm:t>
    </dgm:pt>
    <dgm:pt modelId="{517E4CD0-7742-A844-97F1-5EB3168A1331}" type="sibTrans" cxnId="{08D10A3A-DFAA-4745-96EE-AFD8C8684861}">
      <dgm:prSet/>
      <dgm:spPr/>
      <dgm:t>
        <a:bodyPr/>
        <a:lstStyle/>
        <a:p>
          <a:endParaRPr lang="en-GB"/>
        </a:p>
      </dgm:t>
    </dgm:pt>
    <dgm:pt modelId="{44389215-1D83-1F4F-8F36-DFD8024341F5}">
      <dgm:prSet phldrT="[Text]" phldr="0"/>
      <dgm:spPr/>
      <dgm:t>
        <a:bodyPr/>
        <a:lstStyle/>
        <a:p>
          <a:r>
            <a:rPr lang="en-AU" dirty="0"/>
            <a:t>Establishes ‘the global goal on adaptation of enhancing adaptive capacity, strengthening resilience and reducing vulnerability to climate change,’</a:t>
          </a:r>
          <a:endParaRPr lang="en-GB" dirty="0"/>
        </a:p>
      </dgm:t>
    </dgm:pt>
    <dgm:pt modelId="{9B1B60CE-0D69-0342-BD5F-7A11520C04EF}" type="parTrans" cxnId="{E8C40D35-E5C1-0145-BAF9-D64ADCAD7ACE}">
      <dgm:prSet/>
      <dgm:spPr/>
      <dgm:t>
        <a:bodyPr/>
        <a:lstStyle/>
        <a:p>
          <a:endParaRPr lang="en-GB"/>
        </a:p>
      </dgm:t>
    </dgm:pt>
    <dgm:pt modelId="{0978C263-4000-5B42-B2D7-93C5993F4326}" type="sibTrans" cxnId="{E8C40D35-E5C1-0145-BAF9-D64ADCAD7ACE}">
      <dgm:prSet/>
      <dgm:spPr/>
      <dgm:t>
        <a:bodyPr/>
        <a:lstStyle/>
        <a:p>
          <a:endParaRPr lang="en-GB"/>
        </a:p>
      </dgm:t>
    </dgm:pt>
    <dgm:pt modelId="{935205B2-73F8-F842-8F98-F21C869DE1AE}">
      <dgm:prSet phldrT="[Text]"/>
      <dgm:spPr/>
      <dgm:t>
        <a:bodyPr/>
        <a:lstStyle/>
        <a:p>
          <a:r>
            <a:rPr lang="en-AU" dirty="0"/>
            <a:t> Acknowledges the global nature of climate change and its adverse effects. </a:t>
          </a:r>
          <a:endParaRPr lang="en-GB" dirty="0"/>
        </a:p>
      </dgm:t>
    </dgm:pt>
    <dgm:pt modelId="{A10E224D-ADED-A441-A3C4-575413D0B929}" type="parTrans" cxnId="{C7A6F66A-D341-0444-9A1E-3CC9E5CC8A19}">
      <dgm:prSet/>
      <dgm:spPr/>
      <dgm:t>
        <a:bodyPr/>
        <a:lstStyle/>
        <a:p>
          <a:endParaRPr lang="en-GB"/>
        </a:p>
      </dgm:t>
    </dgm:pt>
    <dgm:pt modelId="{969E1E60-C146-6240-8D14-D82F9C803C06}" type="sibTrans" cxnId="{C7A6F66A-D341-0444-9A1E-3CC9E5CC8A19}">
      <dgm:prSet/>
      <dgm:spPr/>
      <dgm:t>
        <a:bodyPr/>
        <a:lstStyle/>
        <a:p>
          <a:endParaRPr lang="en-GB"/>
        </a:p>
      </dgm:t>
    </dgm:pt>
    <dgm:pt modelId="{23C3282A-DFEA-2346-BF77-1686264462E2}">
      <dgm:prSet phldrT="[Text]"/>
      <dgm:spPr/>
      <dgm:t>
        <a:bodyPr/>
        <a:lstStyle/>
        <a:p>
          <a:r>
            <a:rPr lang="en-AU" dirty="0"/>
            <a:t>Calls for cooperation and  participation in an effective and appropriate international response.</a:t>
          </a:r>
          <a:endParaRPr lang="en-GB" dirty="0"/>
        </a:p>
      </dgm:t>
    </dgm:pt>
    <dgm:pt modelId="{C9140274-D7A3-B449-9357-0D7ACBC3A8DD}" type="parTrans" cxnId="{EBCDDE83-C80F-7F47-9D46-C07386AF1788}">
      <dgm:prSet/>
      <dgm:spPr/>
      <dgm:t>
        <a:bodyPr/>
        <a:lstStyle/>
        <a:p>
          <a:endParaRPr lang="en-GB"/>
        </a:p>
      </dgm:t>
    </dgm:pt>
    <dgm:pt modelId="{5D2F4535-65AF-3649-99B5-1D1373FE444C}" type="sibTrans" cxnId="{EBCDDE83-C80F-7F47-9D46-C07386AF1788}">
      <dgm:prSet/>
      <dgm:spPr/>
      <dgm:t>
        <a:bodyPr/>
        <a:lstStyle/>
        <a:p>
          <a:endParaRPr lang="en-GB"/>
        </a:p>
      </dgm:t>
    </dgm:pt>
    <dgm:pt modelId="{A40EB735-0890-A74A-8772-40C4B846A26D}">
      <dgm:prSet/>
      <dgm:spPr/>
      <dgm:t>
        <a:bodyPr/>
        <a:lstStyle/>
        <a:p>
          <a:pPr indent="0"/>
          <a:endParaRPr lang="en-GB" sz="1300" kern="1200" dirty="0"/>
        </a:p>
      </dgm:t>
    </dgm:pt>
    <dgm:pt modelId="{997B8FCB-9E58-754D-A1AB-AB7D2EFB302E}" type="parTrans" cxnId="{CFFA461E-F238-1941-9369-CFBF232C8930}">
      <dgm:prSet/>
      <dgm:spPr/>
      <dgm:t>
        <a:bodyPr/>
        <a:lstStyle/>
        <a:p>
          <a:endParaRPr lang="en-GB"/>
        </a:p>
      </dgm:t>
    </dgm:pt>
    <dgm:pt modelId="{900E80E8-FB26-304D-9B76-DDF62330D72D}" type="sibTrans" cxnId="{CFFA461E-F238-1941-9369-CFBF232C8930}">
      <dgm:prSet/>
      <dgm:spPr/>
      <dgm:t>
        <a:bodyPr/>
        <a:lstStyle/>
        <a:p>
          <a:endParaRPr lang="en-GB"/>
        </a:p>
      </dgm:t>
    </dgm:pt>
    <dgm:pt modelId="{AD66AC3C-120B-0F41-96F7-EDC97B5D02FF}">
      <dgm:prSet/>
      <dgm:spPr/>
      <dgm:t>
        <a:bodyPr/>
        <a:lstStyle/>
        <a:p>
          <a:pPr indent="0"/>
          <a:endParaRPr lang="en-GB" sz="1300" kern="1200" dirty="0"/>
        </a:p>
      </dgm:t>
    </dgm:pt>
    <dgm:pt modelId="{FC3EA1D5-3624-974C-8B27-D00B39599F65}" type="parTrans" cxnId="{1E9B77BF-4EA4-3141-AB8B-2CF640D08F85}">
      <dgm:prSet/>
      <dgm:spPr/>
      <dgm:t>
        <a:bodyPr/>
        <a:lstStyle/>
        <a:p>
          <a:endParaRPr lang="en-GB"/>
        </a:p>
      </dgm:t>
    </dgm:pt>
    <dgm:pt modelId="{CFFD68B4-CB12-C843-8517-3DBC1819FC19}" type="sibTrans" cxnId="{1E9B77BF-4EA4-3141-AB8B-2CF640D08F85}">
      <dgm:prSet/>
      <dgm:spPr/>
      <dgm:t>
        <a:bodyPr/>
        <a:lstStyle/>
        <a:p>
          <a:endParaRPr lang="en-GB"/>
        </a:p>
      </dgm:t>
    </dgm:pt>
    <dgm:pt modelId="{074C941F-70A2-1349-9BF8-5C9FE95D2C93}">
      <dgm:prSet custT="1"/>
      <dgm:spPr/>
      <dgm:t>
        <a:bodyPr/>
        <a:lstStyle/>
        <a:p>
          <a:pPr indent="0">
            <a:buFontTx/>
            <a:buNone/>
          </a:pPr>
          <a:endParaRPr lang="en-AU" sz="1400" i="0" kern="1200" dirty="0"/>
        </a:p>
      </dgm:t>
    </dgm:pt>
    <dgm:pt modelId="{3303FB0A-9E2E-D443-A520-F9428629B7AE}" type="parTrans" cxnId="{E4EB0C09-BED2-FD44-BCD0-329D13975B28}">
      <dgm:prSet/>
      <dgm:spPr/>
      <dgm:t>
        <a:bodyPr/>
        <a:lstStyle/>
        <a:p>
          <a:endParaRPr lang="en-GB"/>
        </a:p>
      </dgm:t>
    </dgm:pt>
    <dgm:pt modelId="{BCDF9AD0-AD30-E14F-9A2F-E45A381A824C}" type="sibTrans" cxnId="{E4EB0C09-BED2-FD44-BCD0-329D13975B28}">
      <dgm:prSet/>
      <dgm:spPr/>
      <dgm:t>
        <a:bodyPr/>
        <a:lstStyle/>
        <a:p>
          <a:endParaRPr lang="en-GB"/>
        </a:p>
      </dgm:t>
    </dgm:pt>
    <dgm:pt modelId="{711D776D-59BB-DD45-9548-4D00547220D1}">
      <dgm:prSet phldrT="[Text]" phldr="0"/>
      <dgm:spPr/>
      <dgm:t>
        <a:bodyPr/>
        <a:lstStyle/>
        <a:p>
          <a:r>
            <a:rPr lang="en-AU" dirty="0"/>
            <a:t>Recognises the need to ‘develop recommendations for integrated approaches to </a:t>
          </a:r>
          <a:r>
            <a:rPr lang="en-AU" b="1" u="sng" dirty="0"/>
            <a:t>avert, minimize and address displacement </a:t>
          </a:r>
          <a:r>
            <a:rPr lang="en-AU" dirty="0"/>
            <a:t>related to the adverse impacts of climate change’ and operationalize such recommendations to address loss and damage. </a:t>
          </a:r>
          <a:endParaRPr lang="en-GB" dirty="0"/>
        </a:p>
      </dgm:t>
    </dgm:pt>
    <dgm:pt modelId="{44883C06-F634-E24D-A16E-211413B6F91E}" type="parTrans" cxnId="{748CECE2-0FA6-044D-BAD9-55D4811DB3ED}">
      <dgm:prSet/>
      <dgm:spPr/>
      <dgm:t>
        <a:bodyPr/>
        <a:lstStyle/>
        <a:p>
          <a:endParaRPr lang="en-GB"/>
        </a:p>
      </dgm:t>
    </dgm:pt>
    <dgm:pt modelId="{B793E00F-AD2F-9845-88C4-E6AB1C238035}" type="sibTrans" cxnId="{748CECE2-0FA6-044D-BAD9-55D4811DB3ED}">
      <dgm:prSet/>
      <dgm:spPr/>
      <dgm:t>
        <a:bodyPr/>
        <a:lstStyle/>
        <a:p>
          <a:endParaRPr lang="en-GB"/>
        </a:p>
      </dgm:t>
    </dgm:pt>
    <dgm:pt modelId="{26B32A78-A28C-DC4A-A7B9-949438127219}">
      <dgm:prSet custT="1"/>
      <dgm:spPr/>
      <dgm:t>
        <a:bodyPr/>
        <a:lstStyle/>
        <a:p>
          <a:pPr indent="0">
            <a:buFontTx/>
            <a:buNone/>
          </a:pPr>
          <a:r>
            <a:rPr lang="en-AU" sz="1400" i="0" kern="1200" dirty="0"/>
            <a:t>take ‘[m]</a:t>
          </a:r>
          <a:r>
            <a:rPr lang="en-AU" sz="1400" i="0" kern="1200" dirty="0" err="1"/>
            <a:t>easures</a:t>
          </a:r>
          <a:r>
            <a:rPr lang="en-AU" sz="1400" i="0" kern="1200" dirty="0"/>
            <a:t> to enhance understanding, coordination and cooperation with regards to </a:t>
          </a:r>
          <a:r>
            <a:rPr lang="en-AU" sz="1400" b="1" i="0" u="sng" kern="1200" dirty="0"/>
            <a:t>climate change induced displacement, migration and planned relocation</a:t>
          </a:r>
          <a:r>
            <a:rPr lang="en-AU" sz="1400" i="0" kern="1200" dirty="0"/>
            <a:t>, where appropriate, at the national, regional and international levels.’ </a:t>
          </a:r>
        </a:p>
      </dgm:t>
    </dgm:pt>
    <dgm:pt modelId="{58319F56-03E5-E04B-95A6-EFA0FB4A4D46}" type="parTrans" cxnId="{9E1B4782-F6EE-004F-B3BF-01E10351307F}">
      <dgm:prSet/>
      <dgm:spPr/>
      <dgm:t>
        <a:bodyPr/>
        <a:lstStyle/>
        <a:p>
          <a:endParaRPr lang="en-GB"/>
        </a:p>
      </dgm:t>
    </dgm:pt>
    <dgm:pt modelId="{07D0B9AF-2D44-BC4C-90B9-1AD25C3ED4A6}" type="sibTrans" cxnId="{9E1B4782-F6EE-004F-B3BF-01E10351307F}">
      <dgm:prSet/>
      <dgm:spPr/>
      <dgm:t>
        <a:bodyPr/>
        <a:lstStyle/>
        <a:p>
          <a:endParaRPr lang="en-GB"/>
        </a:p>
      </dgm:t>
    </dgm:pt>
    <dgm:pt modelId="{1EFCCD93-7752-514D-B2AB-3632330645FA}">
      <dgm:prSet custT="1"/>
      <dgm:spPr/>
      <dgm:t>
        <a:bodyPr/>
        <a:lstStyle/>
        <a:p>
          <a:pPr indent="0"/>
          <a:r>
            <a:rPr lang="en-AU" sz="1400" kern="1200" dirty="0">
              <a:solidFill>
                <a:prstClr val="white"/>
              </a:solidFill>
              <a:latin typeface="Calibri" panose="020F0502020204030204"/>
              <a:ea typeface="+mn-ea"/>
              <a:cs typeface="+mn-cs"/>
            </a:rPr>
            <a:t> </a:t>
          </a:r>
          <a:r>
            <a:rPr lang="en-AU" sz="1400" kern="1200" dirty="0"/>
            <a:t>Calls on the international community, among other things, to:</a:t>
          </a:r>
        </a:p>
      </dgm:t>
    </dgm:pt>
    <dgm:pt modelId="{C9372EF1-F1B0-3C4F-92B2-1D16CA1DEDDA}" type="sibTrans" cxnId="{ED75F922-8026-2544-A1E9-BE3C8D08649C}">
      <dgm:prSet/>
      <dgm:spPr/>
      <dgm:t>
        <a:bodyPr/>
        <a:lstStyle/>
        <a:p>
          <a:endParaRPr lang="en-GB"/>
        </a:p>
      </dgm:t>
    </dgm:pt>
    <dgm:pt modelId="{6052B4D2-E33D-D142-A38A-EC022E045E5A}" type="parTrans" cxnId="{ED75F922-8026-2544-A1E9-BE3C8D08649C}">
      <dgm:prSet/>
      <dgm:spPr/>
      <dgm:t>
        <a:bodyPr/>
        <a:lstStyle/>
        <a:p>
          <a:endParaRPr lang="en-GB"/>
        </a:p>
      </dgm:t>
    </dgm:pt>
    <dgm:pt modelId="{C77BA488-F1BD-9842-9717-422D23EF1D70}" type="pres">
      <dgm:prSet presAssocID="{2BF49296-965C-1E42-BB94-E5E0A461A9DB}" presName="linearFlow" presStyleCnt="0">
        <dgm:presLayoutVars>
          <dgm:dir/>
          <dgm:animLvl val="lvl"/>
          <dgm:resizeHandles/>
        </dgm:presLayoutVars>
      </dgm:prSet>
      <dgm:spPr/>
    </dgm:pt>
    <dgm:pt modelId="{9FF495F1-89C7-A446-86D2-63A8F2C5DD26}" type="pres">
      <dgm:prSet presAssocID="{448A04ED-3E09-BC47-8481-2EDF93C7A076}" presName="compositeNode" presStyleCnt="0">
        <dgm:presLayoutVars>
          <dgm:bulletEnabled val="1"/>
        </dgm:presLayoutVars>
      </dgm:prSet>
      <dgm:spPr/>
    </dgm:pt>
    <dgm:pt modelId="{C59709A3-CB39-7840-B95E-99048FED298E}" type="pres">
      <dgm:prSet presAssocID="{448A04ED-3E09-BC47-8481-2EDF93C7A076}" presName="image" presStyleLbl="fgImgPlace1" presStyleIdx="0" presStyleCnt="3" custScaleX="120034" custScaleY="123126" custLinFactNeighborX="2676" custLinFactNeighborY="-10704"/>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C6E4EA2F-9EB2-9F48-A842-DB9B5BA88C14}" type="pres">
      <dgm:prSet presAssocID="{448A04ED-3E09-BC47-8481-2EDF93C7A076}" presName="childNode" presStyleLbl="node1" presStyleIdx="0" presStyleCnt="3">
        <dgm:presLayoutVars>
          <dgm:bulletEnabled val="1"/>
        </dgm:presLayoutVars>
      </dgm:prSet>
      <dgm:spPr/>
    </dgm:pt>
    <dgm:pt modelId="{F58DA676-67C2-ED4B-BC1D-3CACBE0F8C2F}" type="pres">
      <dgm:prSet presAssocID="{448A04ED-3E09-BC47-8481-2EDF93C7A076}" presName="parentNode" presStyleLbl="revTx" presStyleIdx="0" presStyleCnt="3">
        <dgm:presLayoutVars>
          <dgm:chMax val="0"/>
          <dgm:bulletEnabled val="1"/>
        </dgm:presLayoutVars>
      </dgm:prSet>
      <dgm:spPr/>
    </dgm:pt>
    <dgm:pt modelId="{1D16D517-E497-9446-B708-93E9A1DCC550}" type="pres">
      <dgm:prSet presAssocID="{1BBE97FC-9BB9-CC4C-A0EF-750E4CD399A3}" presName="sibTrans" presStyleCnt="0"/>
      <dgm:spPr/>
    </dgm:pt>
    <dgm:pt modelId="{8564F357-50DB-7C47-A5A4-D6723E82D2D2}" type="pres">
      <dgm:prSet presAssocID="{E75A555E-0E99-F44C-9D3D-761E3D878454}" presName="compositeNode" presStyleCnt="0">
        <dgm:presLayoutVars>
          <dgm:bulletEnabled val="1"/>
        </dgm:presLayoutVars>
      </dgm:prSet>
      <dgm:spPr/>
    </dgm:pt>
    <dgm:pt modelId="{E804DC80-29E3-984B-A742-31054952B0A0}" type="pres">
      <dgm:prSet presAssocID="{E75A555E-0E99-F44C-9D3D-761E3D878454}" presName="image" presStyleLbl="fgImgPlace1" presStyleIdx="1" presStyleCnt="3" custScaleX="115442" custScaleY="124471" custLinFactNeighborY="-9768"/>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F0CDBB94-5B13-FA46-B38C-D1E9DA0EAF3F}" type="pres">
      <dgm:prSet presAssocID="{E75A555E-0E99-F44C-9D3D-761E3D878454}" presName="childNode" presStyleLbl="node1" presStyleIdx="1" presStyleCnt="3">
        <dgm:presLayoutVars>
          <dgm:bulletEnabled val="1"/>
        </dgm:presLayoutVars>
      </dgm:prSet>
      <dgm:spPr/>
    </dgm:pt>
    <dgm:pt modelId="{A09A8F48-9F19-194E-A5A6-F2C566DD98D5}" type="pres">
      <dgm:prSet presAssocID="{E75A555E-0E99-F44C-9D3D-761E3D878454}" presName="parentNode" presStyleLbl="revTx" presStyleIdx="1" presStyleCnt="3">
        <dgm:presLayoutVars>
          <dgm:chMax val="0"/>
          <dgm:bulletEnabled val="1"/>
        </dgm:presLayoutVars>
      </dgm:prSet>
      <dgm:spPr/>
    </dgm:pt>
    <dgm:pt modelId="{DBAB413E-63A8-414F-BEC4-FEBF79ACD6E8}" type="pres">
      <dgm:prSet presAssocID="{F7FB1FEA-7604-064C-8EBD-6374B4066DC2}" presName="sibTrans" presStyleCnt="0"/>
      <dgm:spPr/>
    </dgm:pt>
    <dgm:pt modelId="{0EA59746-9F90-554A-9156-026F05649A25}" type="pres">
      <dgm:prSet presAssocID="{9AC096B2-E1F5-6D41-9258-DCA927E04302}" presName="compositeNode" presStyleCnt="0">
        <dgm:presLayoutVars>
          <dgm:bulletEnabled val="1"/>
        </dgm:presLayoutVars>
      </dgm:prSet>
      <dgm:spPr/>
    </dgm:pt>
    <dgm:pt modelId="{03B19A36-C5DC-8946-9CBC-9DC8AA3C52D1}" type="pres">
      <dgm:prSet presAssocID="{9AC096B2-E1F5-6D41-9258-DCA927E04302}" presName="image" presStyleLbl="fgImgPlace1" presStyleIdx="2" presStyleCnt="3" custScaleX="122065" custScaleY="121152" custLinFactNeighborX="10824" custLinFactNeighborY="-12235"/>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C95C2077-2550-4E48-957A-6490CF1B95AB}" type="pres">
      <dgm:prSet presAssocID="{9AC096B2-E1F5-6D41-9258-DCA927E04302}" presName="childNode" presStyleLbl="node1" presStyleIdx="2" presStyleCnt="3">
        <dgm:presLayoutVars>
          <dgm:bulletEnabled val="1"/>
        </dgm:presLayoutVars>
      </dgm:prSet>
      <dgm:spPr/>
    </dgm:pt>
    <dgm:pt modelId="{0047F80D-63BE-1E44-8349-4343D1BB29F2}" type="pres">
      <dgm:prSet presAssocID="{9AC096B2-E1F5-6D41-9258-DCA927E04302}" presName="parentNode" presStyleLbl="revTx" presStyleIdx="2" presStyleCnt="3">
        <dgm:presLayoutVars>
          <dgm:chMax val="0"/>
          <dgm:bulletEnabled val="1"/>
        </dgm:presLayoutVars>
      </dgm:prSet>
      <dgm:spPr/>
    </dgm:pt>
  </dgm:ptLst>
  <dgm:cxnLst>
    <dgm:cxn modelId="{399F7908-2F33-3C43-B576-67189070F6CA}" type="presOf" srcId="{AD66AC3C-120B-0F41-96F7-EDC97B5D02FF}" destId="{F0CDBB94-5B13-FA46-B38C-D1E9DA0EAF3F}" srcOrd="0" destOrd="4" presId="urn:microsoft.com/office/officeart/2005/8/layout/hList2"/>
    <dgm:cxn modelId="{E4EB0C09-BED2-FD44-BCD0-329D13975B28}" srcId="{E75A555E-0E99-F44C-9D3D-761E3D878454}" destId="{074C941F-70A2-1349-9BF8-5C9FE95D2C93}" srcOrd="2" destOrd="0" parTransId="{3303FB0A-9E2E-D443-A520-F9428629B7AE}" sibTransId="{BCDF9AD0-AD30-E14F-9A2F-E45A381A824C}"/>
    <dgm:cxn modelId="{3712140D-1AEB-D343-B721-4FD73044FDBC}" type="presOf" srcId="{44389215-1D83-1F4F-8F36-DFD8024341F5}" destId="{C95C2077-2550-4E48-957A-6490CF1B95AB}" srcOrd="0" destOrd="0" presId="urn:microsoft.com/office/officeart/2005/8/layout/hList2"/>
    <dgm:cxn modelId="{03EC4A0D-1933-4D49-9ECF-28FF41D54676}" type="presOf" srcId="{23C3282A-DFEA-2346-BF77-1686264462E2}" destId="{C6E4EA2F-9EB2-9F48-A842-DB9B5BA88C14}" srcOrd="0" destOrd="3" presId="urn:microsoft.com/office/officeart/2005/8/layout/hList2"/>
    <dgm:cxn modelId="{7F52CD0D-57F7-B441-9FC3-689E7028D385}" srcId="{2BF49296-965C-1E42-BB94-E5E0A461A9DB}" destId="{448A04ED-3E09-BC47-8481-2EDF93C7A076}" srcOrd="0" destOrd="0" parTransId="{EDD229AB-0F82-5444-87C6-3A99CBD35D86}" sibTransId="{1BBE97FC-9BB9-CC4C-A0EF-750E4CD399A3}"/>
    <dgm:cxn modelId="{CFFA461E-F238-1941-9369-CFBF232C8930}" srcId="{E75A555E-0E99-F44C-9D3D-761E3D878454}" destId="{A40EB735-0890-A74A-8772-40C4B846A26D}" srcOrd="0" destOrd="0" parTransId="{997B8FCB-9E58-754D-A1AB-AB7D2EFB302E}" sibTransId="{900E80E8-FB26-304D-9B76-DDF62330D72D}"/>
    <dgm:cxn modelId="{ED75F922-8026-2544-A1E9-BE3C8D08649C}" srcId="{E75A555E-0E99-F44C-9D3D-761E3D878454}" destId="{1EFCCD93-7752-514D-B2AB-3632330645FA}" srcOrd="1" destOrd="0" parTransId="{6052B4D2-E33D-D142-A38A-EC022E045E5A}" sibTransId="{C9372EF1-F1B0-3C4F-92B2-1D16CA1DEDDA}"/>
    <dgm:cxn modelId="{C9BBA52A-C2C8-AE4B-9E35-3FE92E913BFE}" type="presOf" srcId="{9AC096B2-E1F5-6D41-9258-DCA927E04302}" destId="{0047F80D-63BE-1E44-8349-4343D1BB29F2}" srcOrd="0" destOrd="0" presId="urn:microsoft.com/office/officeart/2005/8/layout/hList2"/>
    <dgm:cxn modelId="{E8C40D35-E5C1-0145-BAF9-D64ADCAD7ACE}" srcId="{9AC096B2-E1F5-6D41-9258-DCA927E04302}" destId="{44389215-1D83-1F4F-8F36-DFD8024341F5}" srcOrd="0" destOrd="0" parTransId="{9B1B60CE-0D69-0342-BD5F-7A11520C04EF}" sibTransId="{0978C263-4000-5B42-B2D7-93C5993F4326}"/>
    <dgm:cxn modelId="{08D10A3A-DFAA-4745-96EE-AFD8C8684861}" srcId="{2BF49296-965C-1E42-BB94-E5E0A461A9DB}" destId="{9AC096B2-E1F5-6D41-9258-DCA927E04302}" srcOrd="2" destOrd="0" parTransId="{ACA7C7EA-128A-4044-830D-1A5D1C5CD7E0}" sibTransId="{517E4CD0-7742-A844-97F1-5EB3168A1331}"/>
    <dgm:cxn modelId="{614BE53B-4B8A-094D-B977-9B3A93DFA280}" type="presOf" srcId="{E29C139B-ED64-514F-B8CA-9F8E2546BCA3}" destId="{C6E4EA2F-9EB2-9F48-A842-DB9B5BA88C14}" srcOrd="0" destOrd="1" presId="urn:microsoft.com/office/officeart/2005/8/layout/hList2"/>
    <dgm:cxn modelId="{A9DF4B41-4419-6D4A-89F1-4E7682DB3C88}" type="presOf" srcId="{A40EB735-0890-A74A-8772-40C4B846A26D}" destId="{F0CDBB94-5B13-FA46-B38C-D1E9DA0EAF3F}" srcOrd="0" destOrd="0" presId="urn:microsoft.com/office/officeart/2005/8/layout/hList2"/>
    <dgm:cxn modelId="{BB3BE848-E7CA-674B-B4D7-F49639E7B8BD}" type="presOf" srcId="{448A04ED-3E09-BC47-8481-2EDF93C7A076}" destId="{F58DA676-67C2-ED4B-BC1D-3CACBE0F8C2F}" srcOrd="0" destOrd="0" presId="urn:microsoft.com/office/officeart/2005/8/layout/hList2"/>
    <dgm:cxn modelId="{C1893049-0B9A-974C-A76F-F8FA1D8BF3CA}" type="presOf" srcId="{26B32A78-A28C-DC4A-A7B9-949438127219}" destId="{F0CDBB94-5B13-FA46-B38C-D1E9DA0EAF3F}" srcOrd="0" destOrd="3" presId="urn:microsoft.com/office/officeart/2005/8/layout/hList2"/>
    <dgm:cxn modelId="{C7A6F66A-D341-0444-9A1E-3CC9E5CC8A19}" srcId="{448A04ED-3E09-BC47-8481-2EDF93C7A076}" destId="{935205B2-73F8-F842-8F98-F21C869DE1AE}" srcOrd="2" destOrd="0" parTransId="{A10E224D-ADED-A441-A3C4-575413D0B929}" sibTransId="{969E1E60-C146-6240-8D14-D82F9C803C06}"/>
    <dgm:cxn modelId="{76D0537C-2EE5-074F-8013-13545B2A8E1F}" type="presOf" srcId="{1EFCCD93-7752-514D-B2AB-3632330645FA}" destId="{F0CDBB94-5B13-FA46-B38C-D1E9DA0EAF3F}" srcOrd="0" destOrd="1" presId="urn:microsoft.com/office/officeart/2005/8/layout/hList2"/>
    <dgm:cxn modelId="{9E1B4782-F6EE-004F-B3BF-01E10351307F}" srcId="{E75A555E-0E99-F44C-9D3D-761E3D878454}" destId="{26B32A78-A28C-DC4A-A7B9-949438127219}" srcOrd="3" destOrd="0" parTransId="{58319F56-03E5-E04B-95A6-EFA0FB4A4D46}" sibTransId="{07D0B9AF-2D44-BC4C-90B9-1AD25C3ED4A6}"/>
    <dgm:cxn modelId="{EBCDDE83-C80F-7F47-9D46-C07386AF1788}" srcId="{448A04ED-3E09-BC47-8481-2EDF93C7A076}" destId="{23C3282A-DFEA-2346-BF77-1686264462E2}" srcOrd="3" destOrd="0" parTransId="{C9140274-D7A3-B449-9357-0D7ACBC3A8DD}" sibTransId="{5D2F4535-65AF-3649-99B5-1D1373FE444C}"/>
    <dgm:cxn modelId="{9D4F6090-1FD1-E54B-8445-71B5BC05164E}" srcId="{448A04ED-3E09-BC47-8481-2EDF93C7A076}" destId="{140B1825-E088-FC4C-9F22-0E1B85C3FBA9}" srcOrd="0" destOrd="0" parTransId="{5F4C2B35-D1FB-ED42-B577-343CE44EB087}" sibTransId="{83BF20EA-57B5-9A48-B1E6-62459CF0E48C}"/>
    <dgm:cxn modelId="{76002C97-71F9-9E4E-8A03-D797E9E70058}" type="presOf" srcId="{935205B2-73F8-F842-8F98-F21C869DE1AE}" destId="{C6E4EA2F-9EB2-9F48-A842-DB9B5BA88C14}" srcOrd="0" destOrd="2" presId="urn:microsoft.com/office/officeart/2005/8/layout/hList2"/>
    <dgm:cxn modelId="{26FEE899-0707-1F43-8A52-A48AF179FDFB}" type="presOf" srcId="{711D776D-59BB-DD45-9548-4D00547220D1}" destId="{C95C2077-2550-4E48-957A-6490CF1B95AB}" srcOrd="0" destOrd="1" presId="urn:microsoft.com/office/officeart/2005/8/layout/hList2"/>
    <dgm:cxn modelId="{F9FE76A9-C054-2A41-BABC-D2805F9DF78B}" srcId="{448A04ED-3E09-BC47-8481-2EDF93C7A076}" destId="{E29C139B-ED64-514F-B8CA-9F8E2546BCA3}" srcOrd="1" destOrd="0" parTransId="{473E8A0D-8976-854B-BE5B-42F198C27923}" sibTransId="{825E9833-A259-7B4E-8AA5-AE71782CBF50}"/>
    <dgm:cxn modelId="{1E9B77BF-4EA4-3141-AB8B-2CF640D08F85}" srcId="{E75A555E-0E99-F44C-9D3D-761E3D878454}" destId="{AD66AC3C-120B-0F41-96F7-EDC97B5D02FF}" srcOrd="4" destOrd="0" parTransId="{FC3EA1D5-3624-974C-8B27-D00B39599F65}" sibTransId="{CFFD68B4-CB12-C843-8517-3DBC1819FC19}"/>
    <dgm:cxn modelId="{4019E8C4-8680-B34A-BBEA-1663FDC502FA}" srcId="{2BF49296-965C-1E42-BB94-E5E0A461A9DB}" destId="{E75A555E-0E99-F44C-9D3D-761E3D878454}" srcOrd="1" destOrd="0" parTransId="{1554F5BE-7D59-AC45-BB58-8BBA6986B00B}" sibTransId="{F7FB1FEA-7604-064C-8EBD-6374B4066DC2}"/>
    <dgm:cxn modelId="{3428C4D3-E879-8447-972F-1667D554F1D5}" type="presOf" srcId="{E75A555E-0E99-F44C-9D3D-761E3D878454}" destId="{A09A8F48-9F19-194E-A5A6-F2C566DD98D5}" srcOrd="0" destOrd="0" presId="urn:microsoft.com/office/officeart/2005/8/layout/hList2"/>
    <dgm:cxn modelId="{A65458DD-33D2-6A45-8148-28413C695658}" type="presOf" srcId="{140B1825-E088-FC4C-9F22-0E1B85C3FBA9}" destId="{C6E4EA2F-9EB2-9F48-A842-DB9B5BA88C14}" srcOrd="0" destOrd="0" presId="urn:microsoft.com/office/officeart/2005/8/layout/hList2"/>
    <dgm:cxn modelId="{748CECE2-0FA6-044D-BAD9-55D4811DB3ED}" srcId="{9AC096B2-E1F5-6D41-9258-DCA927E04302}" destId="{711D776D-59BB-DD45-9548-4D00547220D1}" srcOrd="1" destOrd="0" parTransId="{44883C06-F634-E24D-A16E-211413B6F91E}" sibTransId="{B793E00F-AD2F-9845-88C4-E6AB1C238035}"/>
    <dgm:cxn modelId="{05A626E6-9227-2548-9B47-071FECF36036}" type="presOf" srcId="{074C941F-70A2-1349-9BF8-5C9FE95D2C93}" destId="{F0CDBB94-5B13-FA46-B38C-D1E9DA0EAF3F}" srcOrd="0" destOrd="2" presId="urn:microsoft.com/office/officeart/2005/8/layout/hList2"/>
    <dgm:cxn modelId="{EFDCB5F6-05C9-244D-8581-B9DF62253C0B}" type="presOf" srcId="{2BF49296-965C-1E42-BB94-E5E0A461A9DB}" destId="{C77BA488-F1BD-9842-9717-422D23EF1D70}" srcOrd="0" destOrd="0" presId="urn:microsoft.com/office/officeart/2005/8/layout/hList2"/>
    <dgm:cxn modelId="{100D5C0F-A202-AB47-B637-86552BD8E82A}" type="presParOf" srcId="{C77BA488-F1BD-9842-9717-422D23EF1D70}" destId="{9FF495F1-89C7-A446-86D2-63A8F2C5DD26}" srcOrd="0" destOrd="0" presId="urn:microsoft.com/office/officeart/2005/8/layout/hList2"/>
    <dgm:cxn modelId="{9BB6C3ED-6980-8949-BB24-762AAD63BF1F}" type="presParOf" srcId="{9FF495F1-89C7-A446-86D2-63A8F2C5DD26}" destId="{C59709A3-CB39-7840-B95E-99048FED298E}" srcOrd="0" destOrd="0" presId="urn:microsoft.com/office/officeart/2005/8/layout/hList2"/>
    <dgm:cxn modelId="{C7F98A2D-8D61-DB47-A79F-1920F58C9F32}" type="presParOf" srcId="{9FF495F1-89C7-A446-86D2-63A8F2C5DD26}" destId="{C6E4EA2F-9EB2-9F48-A842-DB9B5BA88C14}" srcOrd="1" destOrd="0" presId="urn:microsoft.com/office/officeart/2005/8/layout/hList2"/>
    <dgm:cxn modelId="{FEC57B8C-8380-1F49-BB2B-E2F76410D186}" type="presParOf" srcId="{9FF495F1-89C7-A446-86D2-63A8F2C5DD26}" destId="{F58DA676-67C2-ED4B-BC1D-3CACBE0F8C2F}" srcOrd="2" destOrd="0" presId="urn:microsoft.com/office/officeart/2005/8/layout/hList2"/>
    <dgm:cxn modelId="{1FD9CA83-E91C-9F4A-B257-E067EC6B0142}" type="presParOf" srcId="{C77BA488-F1BD-9842-9717-422D23EF1D70}" destId="{1D16D517-E497-9446-B708-93E9A1DCC550}" srcOrd="1" destOrd="0" presId="urn:microsoft.com/office/officeart/2005/8/layout/hList2"/>
    <dgm:cxn modelId="{82B5B0C1-4BC4-9345-BA1F-0A735F18579B}" type="presParOf" srcId="{C77BA488-F1BD-9842-9717-422D23EF1D70}" destId="{8564F357-50DB-7C47-A5A4-D6723E82D2D2}" srcOrd="2" destOrd="0" presId="urn:microsoft.com/office/officeart/2005/8/layout/hList2"/>
    <dgm:cxn modelId="{75524868-E1B9-E742-8042-C2BA2E8B803E}" type="presParOf" srcId="{8564F357-50DB-7C47-A5A4-D6723E82D2D2}" destId="{E804DC80-29E3-984B-A742-31054952B0A0}" srcOrd="0" destOrd="0" presId="urn:microsoft.com/office/officeart/2005/8/layout/hList2"/>
    <dgm:cxn modelId="{A92DC75E-8956-0D45-9DEC-AD6BABF12D21}" type="presParOf" srcId="{8564F357-50DB-7C47-A5A4-D6723E82D2D2}" destId="{F0CDBB94-5B13-FA46-B38C-D1E9DA0EAF3F}" srcOrd="1" destOrd="0" presId="urn:microsoft.com/office/officeart/2005/8/layout/hList2"/>
    <dgm:cxn modelId="{150F8B48-293D-9743-8150-4C366D704228}" type="presParOf" srcId="{8564F357-50DB-7C47-A5A4-D6723E82D2D2}" destId="{A09A8F48-9F19-194E-A5A6-F2C566DD98D5}" srcOrd="2" destOrd="0" presId="urn:microsoft.com/office/officeart/2005/8/layout/hList2"/>
    <dgm:cxn modelId="{529E706B-4F0D-2449-9D1B-0525F3FBA9CC}" type="presParOf" srcId="{C77BA488-F1BD-9842-9717-422D23EF1D70}" destId="{DBAB413E-63A8-414F-BEC4-FEBF79ACD6E8}" srcOrd="3" destOrd="0" presId="urn:microsoft.com/office/officeart/2005/8/layout/hList2"/>
    <dgm:cxn modelId="{E3D5958B-E9E2-DA45-AD3C-E3CB534D6C0C}" type="presParOf" srcId="{C77BA488-F1BD-9842-9717-422D23EF1D70}" destId="{0EA59746-9F90-554A-9156-026F05649A25}" srcOrd="4" destOrd="0" presId="urn:microsoft.com/office/officeart/2005/8/layout/hList2"/>
    <dgm:cxn modelId="{7AAF08F8-1140-B047-A5C1-B3747EA9D64E}" type="presParOf" srcId="{0EA59746-9F90-554A-9156-026F05649A25}" destId="{03B19A36-C5DC-8946-9CBC-9DC8AA3C52D1}" srcOrd="0" destOrd="0" presId="urn:microsoft.com/office/officeart/2005/8/layout/hList2"/>
    <dgm:cxn modelId="{58013303-1BC8-EB45-9AD1-53A4567087C8}" type="presParOf" srcId="{0EA59746-9F90-554A-9156-026F05649A25}" destId="{C95C2077-2550-4E48-957A-6490CF1B95AB}" srcOrd="1" destOrd="0" presId="urn:microsoft.com/office/officeart/2005/8/layout/hList2"/>
    <dgm:cxn modelId="{24EBB478-89E4-F94B-8AF7-B4492CC1E7FB}" type="presParOf" srcId="{0EA59746-9F90-554A-9156-026F05649A25}" destId="{0047F80D-63BE-1E44-8349-4343D1BB29F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219EB1-E0BB-A94A-A8F4-83327E8C69A0}" type="doc">
      <dgm:prSet loTypeId="urn:microsoft.com/office/officeart/2005/8/layout/pList2" loCatId="" qsTypeId="urn:microsoft.com/office/officeart/2005/8/quickstyle/simple1" qsCatId="simple" csTypeId="urn:microsoft.com/office/officeart/2005/8/colors/colorful2" csCatId="colorful" phldr="1"/>
      <dgm:spPr/>
      <dgm:t>
        <a:bodyPr/>
        <a:lstStyle/>
        <a:p>
          <a:endParaRPr lang="en-GB"/>
        </a:p>
      </dgm:t>
    </dgm:pt>
    <dgm:pt modelId="{EBFC4158-8DDA-F844-A008-2B7D3183B892}">
      <dgm:prSet phldrT="[Text]" phldr="0" custT="1"/>
      <dgm:spPr/>
      <dgm:t>
        <a:bodyPr/>
        <a:lstStyle/>
        <a:p>
          <a:r>
            <a:rPr lang="en-GB" sz="1600" dirty="0"/>
            <a:t>Enhance the voices of people and communities experiencing </a:t>
          </a:r>
          <a:r>
            <a:rPr lang="en-GB" sz="1600" b="1" dirty="0"/>
            <a:t>climate-related displacement</a:t>
          </a:r>
          <a:r>
            <a:rPr lang="en-GB" sz="1600" dirty="0"/>
            <a:t>.</a:t>
          </a:r>
        </a:p>
        <a:p>
          <a:r>
            <a:rPr lang="en-GB" sz="1600" dirty="0"/>
            <a:t>Share data and information to capture the scale and nature of the issues.</a:t>
          </a:r>
        </a:p>
        <a:p>
          <a:r>
            <a:rPr lang="en-GB" sz="1600" dirty="0"/>
            <a:t>Share good practices on how to address </a:t>
          </a:r>
          <a:r>
            <a:rPr lang="en-GB" sz="1600" b="1" dirty="0"/>
            <a:t>climate-related displacement</a:t>
          </a:r>
          <a:r>
            <a:rPr lang="en-GB" sz="1600" dirty="0"/>
            <a:t>.</a:t>
          </a:r>
        </a:p>
      </dgm:t>
    </dgm:pt>
    <dgm:pt modelId="{67DE19AE-D243-7B4D-A85E-C98B0D7EE30F}" type="parTrans" cxnId="{1755B321-0DA8-3E44-99CC-08E8F4E4C00F}">
      <dgm:prSet/>
      <dgm:spPr/>
      <dgm:t>
        <a:bodyPr/>
        <a:lstStyle/>
        <a:p>
          <a:endParaRPr lang="en-GB"/>
        </a:p>
      </dgm:t>
    </dgm:pt>
    <dgm:pt modelId="{C2AB70EF-7632-4D46-85A2-368A5FE4AA7C}" type="sibTrans" cxnId="{1755B321-0DA8-3E44-99CC-08E8F4E4C00F}">
      <dgm:prSet/>
      <dgm:spPr/>
      <dgm:t>
        <a:bodyPr/>
        <a:lstStyle/>
        <a:p>
          <a:endParaRPr lang="en-GB"/>
        </a:p>
      </dgm:t>
    </dgm:pt>
    <dgm:pt modelId="{D9AB5D87-DE8E-EE4E-B02D-C585705084F0}">
      <dgm:prSet phldrT="[Text]" phldr="0" custT="1"/>
      <dgm:spPr/>
      <dgm:t>
        <a:bodyPr/>
        <a:lstStyle/>
        <a:p>
          <a:r>
            <a:rPr lang="en-GB" sz="1600" dirty="0"/>
            <a:t>Engage in dialogue with national authorities to protect and respect the rights of people at risk / experiencing </a:t>
          </a:r>
          <a:r>
            <a:rPr lang="en-GB" sz="1600" b="1" dirty="0"/>
            <a:t>climate-related displacement</a:t>
          </a:r>
          <a:r>
            <a:rPr lang="en-GB" sz="1600" dirty="0"/>
            <a:t>.</a:t>
          </a:r>
        </a:p>
        <a:p>
          <a:r>
            <a:rPr lang="en-GB" sz="1600" dirty="0"/>
            <a:t>Support the strengthening of national laws, policies and NAPAs to include and address </a:t>
          </a:r>
          <a:r>
            <a:rPr lang="en-GB" sz="1600" b="1" dirty="0"/>
            <a:t>climate-related displacement</a:t>
          </a:r>
          <a:r>
            <a:rPr lang="en-GB" sz="1600" dirty="0"/>
            <a:t>.</a:t>
          </a:r>
        </a:p>
      </dgm:t>
    </dgm:pt>
    <dgm:pt modelId="{4C2C38B2-9138-AF45-81A2-7C5F2E63654A}" type="parTrans" cxnId="{5DC67590-4CB1-0D40-9F45-68053AD248F2}">
      <dgm:prSet/>
      <dgm:spPr/>
      <dgm:t>
        <a:bodyPr/>
        <a:lstStyle/>
        <a:p>
          <a:endParaRPr lang="en-GB"/>
        </a:p>
      </dgm:t>
    </dgm:pt>
    <dgm:pt modelId="{222250F9-28A7-E547-B701-A1C9D952341D}" type="sibTrans" cxnId="{5DC67590-4CB1-0D40-9F45-68053AD248F2}">
      <dgm:prSet/>
      <dgm:spPr/>
      <dgm:t>
        <a:bodyPr/>
        <a:lstStyle/>
        <a:p>
          <a:endParaRPr lang="en-GB"/>
        </a:p>
      </dgm:t>
    </dgm:pt>
    <dgm:pt modelId="{5C609583-63B8-5D47-856D-FD6F662A22AA}">
      <dgm:prSet phldrT="[Text]" phldr="0" custT="1"/>
      <dgm:spPr/>
      <dgm:t>
        <a:bodyPr/>
        <a:lstStyle/>
        <a:p>
          <a:r>
            <a:rPr lang="en-GB" sz="1600" dirty="0"/>
            <a:t>Participate in regional and international forums to bring </a:t>
          </a:r>
          <a:r>
            <a:rPr lang="en-GB" sz="1600" b="1" dirty="0"/>
            <a:t>climate-related displacement </a:t>
          </a:r>
          <a:r>
            <a:rPr lang="en-GB" sz="1600" dirty="0"/>
            <a:t>experiences from the field to the tables of decision-makers.</a:t>
          </a:r>
        </a:p>
        <a:p>
          <a:r>
            <a:rPr lang="en-GB" sz="1600" dirty="0"/>
            <a:t>Build partnerships and coalitions, and facilitate local voices being heard, bringing coherence across humanitarian, development and climate agendas.</a:t>
          </a:r>
        </a:p>
      </dgm:t>
    </dgm:pt>
    <dgm:pt modelId="{4796CB19-7920-EC40-A962-A5DB566FEC21}" type="parTrans" cxnId="{DF0CD091-9BEC-BC40-B4C9-9F6F3263A2AF}">
      <dgm:prSet/>
      <dgm:spPr/>
      <dgm:t>
        <a:bodyPr/>
        <a:lstStyle/>
        <a:p>
          <a:endParaRPr lang="en-GB"/>
        </a:p>
      </dgm:t>
    </dgm:pt>
    <dgm:pt modelId="{F5C187CA-ADDE-4749-BE0B-C3CDD9F87966}" type="sibTrans" cxnId="{DF0CD091-9BEC-BC40-B4C9-9F6F3263A2AF}">
      <dgm:prSet/>
      <dgm:spPr/>
      <dgm:t>
        <a:bodyPr/>
        <a:lstStyle/>
        <a:p>
          <a:endParaRPr lang="en-GB"/>
        </a:p>
      </dgm:t>
    </dgm:pt>
    <dgm:pt modelId="{3CA609EA-10CC-2941-9E84-6252696F8537}" type="pres">
      <dgm:prSet presAssocID="{47219EB1-E0BB-A94A-A8F4-83327E8C69A0}" presName="Name0" presStyleCnt="0">
        <dgm:presLayoutVars>
          <dgm:dir/>
          <dgm:resizeHandles val="exact"/>
        </dgm:presLayoutVars>
      </dgm:prSet>
      <dgm:spPr/>
    </dgm:pt>
    <dgm:pt modelId="{02FFE276-6AF3-1E45-AEA4-6418540E76FD}" type="pres">
      <dgm:prSet presAssocID="{47219EB1-E0BB-A94A-A8F4-83327E8C69A0}" presName="bkgdShp" presStyleLbl="alignAccFollowNode1" presStyleIdx="0" presStyleCnt="1"/>
      <dgm:spPr/>
    </dgm:pt>
    <dgm:pt modelId="{568CA9B5-7770-144F-9462-37D7F8ED4149}" type="pres">
      <dgm:prSet presAssocID="{47219EB1-E0BB-A94A-A8F4-83327E8C69A0}" presName="linComp" presStyleCnt="0"/>
      <dgm:spPr/>
    </dgm:pt>
    <dgm:pt modelId="{EFE9E79F-7557-404B-8398-AB32922D4E16}" type="pres">
      <dgm:prSet presAssocID="{EBFC4158-8DDA-F844-A008-2B7D3183B892}" presName="compNode" presStyleCnt="0"/>
      <dgm:spPr/>
    </dgm:pt>
    <dgm:pt modelId="{CCF9F63A-5EE0-844C-9E00-CB8DDBD38784}" type="pres">
      <dgm:prSet presAssocID="{EBFC4158-8DDA-F844-A008-2B7D3183B892}" presName="node" presStyleLbl="node1" presStyleIdx="0" presStyleCnt="3">
        <dgm:presLayoutVars>
          <dgm:bulletEnabled val="1"/>
        </dgm:presLayoutVars>
      </dgm:prSet>
      <dgm:spPr/>
    </dgm:pt>
    <dgm:pt modelId="{E5E54138-4B42-9B43-B573-4549F3064484}" type="pres">
      <dgm:prSet presAssocID="{EBFC4158-8DDA-F844-A008-2B7D3183B892}" presName="invisiNode" presStyleLbl="node1" presStyleIdx="0" presStyleCnt="3"/>
      <dgm:spPr/>
    </dgm:pt>
    <dgm:pt modelId="{AF236BB3-9630-9447-8C28-C79E0058F930}" type="pres">
      <dgm:prSet presAssocID="{EBFC4158-8DDA-F844-A008-2B7D3183B892}" presName="imagNode" presStyleLbl="fgImgPlace1" presStyleIdx="0" presStyleCnt="3"/>
      <dgm:spPr/>
    </dgm:pt>
    <dgm:pt modelId="{581A78C0-F465-D24A-B03C-AC7E1EFA0CDA}" type="pres">
      <dgm:prSet presAssocID="{C2AB70EF-7632-4D46-85A2-368A5FE4AA7C}" presName="sibTrans" presStyleLbl="sibTrans2D1" presStyleIdx="0" presStyleCnt="0"/>
      <dgm:spPr/>
    </dgm:pt>
    <dgm:pt modelId="{33DD436E-A212-2F45-A045-DDF1F3F35D55}" type="pres">
      <dgm:prSet presAssocID="{D9AB5D87-DE8E-EE4E-B02D-C585705084F0}" presName="compNode" presStyleCnt="0"/>
      <dgm:spPr/>
    </dgm:pt>
    <dgm:pt modelId="{D3AFDCF5-6886-3742-B3D4-C21A704361BA}" type="pres">
      <dgm:prSet presAssocID="{D9AB5D87-DE8E-EE4E-B02D-C585705084F0}" presName="node" presStyleLbl="node1" presStyleIdx="1" presStyleCnt="3">
        <dgm:presLayoutVars>
          <dgm:bulletEnabled val="1"/>
        </dgm:presLayoutVars>
      </dgm:prSet>
      <dgm:spPr/>
    </dgm:pt>
    <dgm:pt modelId="{E891B13B-EC2B-8642-91C6-593125F38D39}" type="pres">
      <dgm:prSet presAssocID="{D9AB5D87-DE8E-EE4E-B02D-C585705084F0}" presName="invisiNode" presStyleLbl="node1" presStyleIdx="1" presStyleCnt="3"/>
      <dgm:spPr/>
    </dgm:pt>
    <dgm:pt modelId="{CE06209D-DC3E-3643-98DF-C2321B802D11}" type="pres">
      <dgm:prSet presAssocID="{D9AB5D87-DE8E-EE4E-B02D-C585705084F0}" presName="imagNode" presStyleLbl="fgImgPlace1" presStyleIdx="1"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71AD775-73C2-ED4E-9A96-17CDF476FDF7}" type="pres">
      <dgm:prSet presAssocID="{222250F9-28A7-E547-B701-A1C9D952341D}" presName="sibTrans" presStyleLbl="sibTrans2D1" presStyleIdx="0" presStyleCnt="0"/>
      <dgm:spPr/>
    </dgm:pt>
    <dgm:pt modelId="{5558910E-7908-774F-85F2-CE117D7A7CD0}" type="pres">
      <dgm:prSet presAssocID="{5C609583-63B8-5D47-856D-FD6F662A22AA}" presName="compNode" presStyleCnt="0"/>
      <dgm:spPr/>
    </dgm:pt>
    <dgm:pt modelId="{66BA5128-132C-A44D-A326-9FCC0B812EEE}" type="pres">
      <dgm:prSet presAssocID="{5C609583-63B8-5D47-856D-FD6F662A22AA}" presName="node" presStyleLbl="node1" presStyleIdx="2" presStyleCnt="3">
        <dgm:presLayoutVars>
          <dgm:bulletEnabled val="1"/>
        </dgm:presLayoutVars>
      </dgm:prSet>
      <dgm:spPr/>
    </dgm:pt>
    <dgm:pt modelId="{1BE6E406-1EDA-C14A-B707-CA64AC8F1460}" type="pres">
      <dgm:prSet presAssocID="{5C609583-63B8-5D47-856D-FD6F662A22AA}" presName="invisiNode" presStyleLbl="node1" presStyleIdx="2" presStyleCnt="3"/>
      <dgm:spPr/>
    </dgm:pt>
    <dgm:pt modelId="{27DCCDB1-15BC-E141-A886-E4F1CB5E24A1}" type="pres">
      <dgm:prSet presAssocID="{5C609583-63B8-5D47-856D-FD6F662A22AA}" presName="imagNode" presStyleLbl="fgImgPlace1" presStyleIdx="2"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3005B204-5032-0446-A628-D4B1705B9EB1}" type="presOf" srcId="{EBFC4158-8DDA-F844-A008-2B7D3183B892}" destId="{CCF9F63A-5EE0-844C-9E00-CB8DDBD38784}" srcOrd="0" destOrd="0" presId="urn:microsoft.com/office/officeart/2005/8/layout/pList2"/>
    <dgm:cxn modelId="{54FF2B06-52EE-9A41-BD07-B4F7DD84C6A1}" type="presOf" srcId="{C2AB70EF-7632-4D46-85A2-368A5FE4AA7C}" destId="{581A78C0-F465-D24A-B03C-AC7E1EFA0CDA}" srcOrd="0" destOrd="0" presId="urn:microsoft.com/office/officeart/2005/8/layout/pList2"/>
    <dgm:cxn modelId="{1755B321-0DA8-3E44-99CC-08E8F4E4C00F}" srcId="{47219EB1-E0BB-A94A-A8F4-83327E8C69A0}" destId="{EBFC4158-8DDA-F844-A008-2B7D3183B892}" srcOrd="0" destOrd="0" parTransId="{67DE19AE-D243-7B4D-A85E-C98B0D7EE30F}" sibTransId="{C2AB70EF-7632-4D46-85A2-368A5FE4AA7C}"/>
    <dgm:cxn modelId="{98BAFF5B-3FB7-0B42-B229-73405B1465DE}" type="presOf" srcId="{222250F9-28A7-E547-B701-A1C9D952341D}" destId="{171AD775-73C2-ED4E-9A96-17CDF476FDF7}" srcOrd="0" destOrd="0" presId="urn:microsoft.com/office/officeart/2005/8/layout/pList2"/>
    <dgm:cxn modelId="{5DC67590-4CB1-0D40-9F45-68053AD248F2}" srcId="{47219EB1-E0BB-A94A-A8F4-83327E8C69A0}" destId="{D9AB5D87-DE8E-EE4E-B02D-C585705084F0}" srcOrd="1" destOrd="0" parTransId="{4C2C38B2-9138-AF45-81A2-7C5F2E63654A}" sibTransId="{222250F9-28A7-E547-B701-A1C9D952341D}"/>
    <dgm:cxn modelId="{DF0CD091-9BEC-BC40-B4C9-9F6F3263A2AF}" srcId="{47219EB1-E0BB-A94A-A8F4-83327E8C69A0}" destId="{5C609583-63B8-5D47-856D-FD6F662A22AA}" srcOrd="2" destOrd="0" parTransId="{4796CB19-7920-EC40-A962-A5DB566FEC21}" sibTransId="{F5C187CA-ADDE-4749-BE0B-C3CDD9F87966}"/>
    <dgm:cxn modelId="{DDDD12B1-BD08-B445-B871-445116F086E1}" type="presOf" srcId="{5C609583-63B8-5D47-856D-FD6F662A22AA}" destId="{66BA5128-132C-A44D-A326-9FCC0B812EEE}" srcOrd="0" destOrd="0" presId="urn:microsoft.com/office/officeart/2005/8/layout/pList2"/>
    <dgm:cxn modelId="{9AE272F4-0D31-2F48-9B5F-CC85A59401D6}" type="presOf" srcId="{D9AB5D87-DE8E-EE4E-B02D-C585705084F0}" destId="{D3AFDCF5-6886-3742-B3D4-C21A704361BA}" srcOrd="0" destOrd="0" presId="urn:microsoft.com/office/officeart/2005/8/layout/pList2"/>
    <dgm:cxn modelId="{E20A08FA-06E4-704F-88F9-344E37DC7179}" type="presOf" srcId="{47219EB1-E0BB-A94A-A8F4-83327E8C69A0}" destId="{3CA609EA-10CC-2941-9E84-6252696F8537}" srcOrd="0" destOrd="0" presId="urn:microsoft.com/office/officeart/2005/8/layout/pList2"/>
    <dgm:cxn modelId="{1E2A02AC-3914-804B-8F5D-402F4998AA6E}" type="presParOf" srcId="{3CA609EA-10CC-2941-9E84-6252696F8537}" destId="{02FFE276-6AF3-1E45-AEA4-6418540E76FD}" srcOrd="0" destOrd="0" presId="urn:microsoft.com/office/officeart/2005/8/layout/pList2"/>
    <dgm:cxn modelId="{D3748C5F-7C30-9344-8A52-597FB5363EC1}" type="presParOf" srcId="{3CA609EA-10CC-2941-9E84-6252696F8537}" destId="{568CA9B5-7770-144F-9462-37D7F8ED4149}" srcOrd="1" destOrd="0" presId="urn:microsoft.com/office/officeart/2005/8/layout/pList2"/>
    <dgm:cxn modelId="{8443A4F3-6630-5B45-A624-2703C116758E}" type="presParOf" srcId="{568CA9B5-7770-144F-9462-37D7F8ED4149}" destId="{EFE9E79F-7557-404B-8398-AB32922D4E16}" srcOrd="0" destOrd="0" presId="urn:microsoft.com/office/officeart/2005/8/layout/pList2"/>
    <dgm:cxn modelId="{1AFC1F0D-D994-0644-884A-9E9843873FB2}" type="presParOf" srcId="{EFE9E79F-7557-404B-8398-AB32922D4E16}" destId="{CCF9F63A-5EE0-844C-9E00-CB8DDBD38784}" srcOrd="0" destOrd="0" presId="urn:microsoft.com/office/officeart/2005/8/layout/pList2"/>
    <dgm:cxn modelId="{6F3ED18B-D79B-CD48-A212-306DABC5D22D}" type="presParOf" srcId="{EFE9E79F-7557-404B-8398-AB32922D4E16}" destId="{E5E54138-4B42-9B43-B573-4549F3064484}" srcOrd="1" destOrd="0" presId="urn:microsoft.com/office/officeart/2005/8/layout/pList2"/>
    <dgm:cxn modelId="{61677AFE-8CE4-B140-BADC-5E411EC49057}" type="presParOf" srcId="{EFE9E79F-7557-404B-8398-AB32922D4E16}" destId="{AF236BB3-9630-9447-8C28-C79E0058F930}" srcOrd="2" destOrd="0" presId="urn:microsoft.com/office/officeart/2005/8/layout/pList2"/>
    <dgm:cxn modelId="{D67679B0-8274-9C47-931D-263E051D2C58}" type="presParOf" srcId="{568CA9B5-7770-144F-9462-37D7F8ED4149}" destId="{581A78C0-F465-D24A-B03C-AC7E1EFA0CDA}" srcOrd="1" destOrd="0" presId="urn:microsoft.com/office/officeart/2005/8/layout/pList2"/>
    <dgm:cxn modelId="{A21901DA-CF92-D74C-ACE3-BEB83D5813F0}" type="presParOf" srcId="{568CA9B5-7770-144F-9462-37D7F8ED4149}" destId="{33DD436E-A212-2F45-A045-DDF1F3F35D55}" srcOrd="2" destOrd="0" presId="urn:microsoft.com/office/officeart/2005/8/layout/pList2"/>
    <dgm:cxn modelId="{9F2C9C47-59BA-EC43-A25E-15BE0F1565C8}" type="presParOf" srcId="{33DD436E-A212-2F45-A045-DDF1F3F35D55}" destId="{D3AFDCF5-6886-3742-B3D4-C21A704361BA}" srcOrd="0" destOrd="0" presId="urn:microsoft.com/office/officeart/2005/8/layout/pList2"/>
    <dgm:cxn modelId="{20B2A643-3488-1F46-83DA-01746DAF6E3C}" type="presParOf" srcId="{33DD436E-A212-2F45-A045-DDF1F3F35D55}" destId="{E891B13B-EC2B-8642-91C6-593125F38D39}" srcOrd="1" destOrd="0" presId="urn:microsoft.com/office/officeart/2005/8/layout/pList2"/>
    <dgm:cxn modelId="{7037C6DA-A62E-E04C-8A53-74D58CE395B5}" type="presParOf" srcId="{33DD436E-A212-2F45-A045-DDF1F3F35D55}" destId="{CE06209D-DC3E-3643-98DF-C2321B802D11}" srcOrd="2" destOrd="0" presId="urn:microsoft.com/office/officeart/2005/8/layout/pList2"/>
    <dgm:cxn modelId="{DF68E85E-7A3D-934E-A47C-77700B89F30A}" type="presParOf" srcId="{568CA9B5-7770-144F-9462-37D7F8ED4149}" destId="{171AD775-73C2-ED4E-9A96-17CDF476FDF7}" srcOrd="3" destOrd="0" presId="urn:microsoft.com/office/officeart/2005/8/layout/pList2"/>
    <dgm:cxn modelId="{136C63B8-51FD-F247-B53B-4BDA751FE243}" type="presParOf" srcId="{568CA9B5-7770-144F-9462-37D7F8ED4149}" destId="{5558910E-7908-774F-85F2-CE117D7A7CD0}" srcOrd="4" destOrd="0" presId="urn:microsoft.com/office/officeart/2005/8/layout/pList2"/>
    <dgm:cxn modelId="{D56BF131-B975-4842-8C60-2088244D65F5}" type="presParOf" srcId="{5558910E-7908-774F-85F2-CE117D7A7CD0}" destId="{66BA5128-132C-A44D-A326-9FCC0B812EEE}" srcOrd="0" destOrd="0" presId="urn:microsoft.com/office/officeart/2005/8/layout/pList2"/>
    <dgm:cxn modelId="{977B7945-D6FE-564B-AEF9-9C230D0FEED0}" type="presParOf" srcId="{5558910E-7908-774F-85F2-CE117D7A7CD0}" destId="{1BE6E406-1EDA-C14A-B707-CA64AC8F1460}" srcOrd="1" destOrd="0" presId="urn:microsoft.com/office/officeart/2005/8/layout/pList2"/>
    <dgm:cxn modelId="{F5518C8A-5E7A-234A-AC0D-7A7741573137}" type="presParOf" srcId="{5558910E-7908-774F-85F2-CE117D7A7CD0}" destId="{27DCCDB1-15BC-E141-A886-E4F1CB5E24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DA676-67C2-ED4B-BC1D-3CACBE0F8C2F}">
      <dsp:nvSpPr>
        <dsp:cNvPr id="0" name=""/>
        <dsp:cNvSpPr/>
      </dsp:nvSpPr>
      <dsp:spPr>
        <a:xfrm rot="16200000">
          <a:off x="-1552586" y="2588077"/>
          <a:ext cx="3815740" cy="52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6021" bIns="0" numCol="1" spcCol="1270" anchor="t" anchorCtr="0">
          <a:noAutofit/>
        </a:bodyPr>
        <a:lstStyle/>
        <a:p>
          <a:pPr marL="0" lvl="0" indent="0" algn="r" defTabSz="666750">
            <a:lnSpc>
              <a:spcPct val="90000"/>
            </a:lnSpc>
            <a:spcBef>
              <a:spcPct val="0"/>
            </a:spcBef>
            <a:spcAft>
              <a:spcPct val="35000"/>
            </a:spcAft>
            <a:buNone/>
          </a:pPr>
          <a:r>
            <a:rPr lang="en-GB" sz="1500" kern="1200" dirty="0"/>
            <a:t>UN Framework Convention on </a:t>
          </a:r>
        </a:p>
        <a:p>
          <a:pPr marL="0" lvl="0" indent="0" algn="r" defTabSz="666750">
            <a:lnSpc>
              <a:spcPct val="90000"/>
            </a:lnSpc>
            <a:spcBef>
              <a:spcPct val="0"/>
            </a:spcBef>
            <a:spcAft>
              <a:spcPct val="35000"/>
            </a:spcAft>
            <a:buNone/>
          </a:pPr>
          <a:r>
            <a:rPr lang="en-GB" sz="1500" kern="1200" dirty="0"/>
            <a:t>Climate Change (1994)</a:t>
          </a:r>
        </a:p>
      </dsp:txBody>
      <dsp:txXfrm>
        <a:off x="-1552586" y="2588077"/>
        <a:ext cx="3815740" cy="528401"/>
      </dsp:txXfrm>
    </dsp:sp>
    <dsp:sp modelId="{C6E4EA2F-9EB2-9F48-A842-DB9B5BA88C14}">
      <dsp:nvSpPr>
        <dsp:cNvPr id="0" name=""/>
        <dsp:cNvSpPr/>
      </dsp:nvSpPr>
      <dsp:spPr>
        <a:xfrm>
          <a:off x="619484" y="944407"/>
          <a:ext cx="2631999" cy="381574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66021" rIns="128016" bIns="128016" numCol="1" spcCol="1270" anchor="t" anchorCtr="0">
          <a:noAutofit/>
        </a:bodyPr>
        <a:lstStyle/>
        <a:p>
          <a:pPr marL="114300" lvl="1" indent="-114300" algn="l" defTabSz="622300">
            <a:lnSpc>
              <a:spcPct val="90000"/>
            </a:lnSpc>
            <a:spcBef>
              <a:spcPct val="0"/>
            </a:spcBef>
            <a:spcAft>
              <a:spcPct val="15000"/>
            </a:spcAft>
            <a:buChar char="•"/>
          </a:pPr>
          <a:r>
            <a:rPr lang="en-AU" sz="1400" kern="1200" dirty="0"/>
            <a:t>Intergovernmental forum for negotiating the global response to climate change. </a:t>
          </a:r>
          <a:endParaRPr lang="en-GB" sz="1400" kern="1200" dirty="0"/>
        </a:p>
        <a:p>
          <a:pPr marL="114300" lvl="1" indent="-114300" algn="l" defTabSz="622300">
            <a:lnSpc>
              <a:spcPct val="90000"/>
            </a:lnSpc>
            <a:spcBef>
              <a:spcPct val="0"/>
            </a:spcBef>
            <a:spcAft>
              <a:spcPct val="15000"/>
            </a:spcAft>
            <a:buChar char="•"/>
          </a:pPr>
          <a:r>
            <a:rPr lang="en-AU" sz="1400" kern="1200" dirty="0"/>
            <a:t>Aims to stabilize greenhouse gas concentrations to prevent dangerous interference with the climate system.</a:t>
          </a:r>
          <a:endParaRPr lang="en-GB" sz="1400" kern="1200" dirty="0"/>
        </a:p>
        <a:p>
          <a:pPr marL="114300" lvl="1" indent="-114300" algn="l" defTabSz="622300">
            <a:lnSpc>
              <a:spcPct val="90000"/>
            </a:lnSpc>
            <a:spcBef>
              <a:spcPct val="0"/>
            </a:spcBef>
            <a:spcAft>
              <a:spcPct val="15000"/>
            </a:spcAft>
            <a:buChar char="•"/>
          </a:pPr>
          <a:r>
            <a:rPr lang="en-AU" sz="1400" kern="1200" dirty="0"/>
            <a:t> Acknowledges the global nature of climate change and its adverse effects. </a:t>
          </a:r>
          <a:endParaRPr lang="en-GB" sz="1400" kern="1200" dirty="0"/>
        </a:p>
        <a:p>
          <a:pPr marL="114300" lvl="1" indent="-114300" algn="l" defTabSz="622300">
            <a:lnSpc>
              <a:spcPct val="90000"/>
            </a:lnSpc>
            <a:spcBef>
              <a:spcPct val="0"/>
            </a:spcBef>
            <a:spcAft>
              <a:spcPct val="15000"/>
            </a:spcAft>
            <a:buChar char="•"/>
          </a:pPr>
          <a:r>
            <a:rPr lang="en-AU" sz="1400" kern="1200" dirty="0"/>
            <a:t>Calls for cooperation and  participation in an effective and appropriate international response.</a:t>
          </a:r>
          <a:endParaRPr lang="en-GB" sz="1400" kern="1200" dirty="0"/>
        </a:p>
      </dsp:txBody>
      <dsp:txXfrm>
        <a:off x="619484" y="944407"/>
        <a:ext cx="2631999" cy="3815740"/>
      </dsp:txXfrm>
    </dsp:sp>
    <dsp:sp modelId="{C59709A3-CB39-7840-B95E-99048FED298E}">
      <dsp:nvSpPr>
        <dsp:cNvPr id="0" name=""/>
        <dsp:cNvSpPr/>
      </dsp:nvSpPr>
      <dsp:spPr>
        <a:xfrm>
          <a:off x="13503" y="11599"/>
          <a:ext cx="1268522" cy="1301199"/>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9A8F48-9F19-194E-A5A6-F2C566DD98D5}">
      <dsp:nvSpPr>
        <dsp:cNvPr id="0" name=""/>
        <dsp:cNvSpPr/>
      </dsp:nvSpPr>
      <dsp:spPr>
        <a:xfrm rot="16200000">
          <a:off x="2383758" y="2595184"/>
          <a:ext cx="3815740" cy="52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6021" bIns="0" numCol="1" spcCol="1270" anchor="t" anchorCtr="0">
          <a:noAutofit/>
        </a:bodyPr>
        <a:lstStyle/>
        <a:p>
          <a:pPr marL="0" lvl="0" indent="0" algn="r" defTabSz="666750">
            <a:lnSpc>
              <a:spcPct val="90000"/>
            </a:lnSpc>
            <a:spcBef>
              <a:spcPct val="0"/>
            </a:spcBef>
            <a:spcAft>
              <a:spcPct val="35000"/>
            </a:spcAft>
            <a:buNone/>
          </a:pPr>
          <a:r>
            <a:rPr lang="en-GB" sz="1500" kern="1200" dirty="0"/>
            <a:t>UNFCC Cancun Agreements </a:t>
          </a:r>
        </a:p>
        <a:p>
          <a:pPr marL="0" lvl="0" indent="0" algn="r" defTabSz="666750">
            <a:lnSpc>
              <a:spcPct val="90000"/>
            </a:lnSpc>
            <a:spcBef>
              <a:spcPct val="0"/>
            </a:spcBef>
            <a:spcAft>
              <a:spcPct val="35000"/>
            </a:spcAft>
            <a:buNone/>
          </a:pPr>
          <a:r>
            <a:rPr lang="en-GB" sz="1500" kern="1200" dirty="0"/>
            <a:t>(2010)</a:t>
          </a:r>
        </a:p>
      </dsp:txBody>
      <dsp:txXfrm>
        <a:off x="2383758" y="2595184"/>
        <a:ext cx="3815740" cy="528401"/>
      </dsp:txXfrm>
    </dsp:sp>
    <dsp:sp modelId="{F0CDBB94-5B13-FA46-B38C-D1E9DA0EAF3F}">
      <dsp:nvSpPr>
        <dsp:cNvPr id="0" name=""/>
        <dsp:cNvSpPr/>
      </dsp:nvSpPr>
      <dsp:spPr>
        <a:xfrm>
          <a:off x="4555829" y="951514"/>
          <a:ext cx="2631999" cy="3815740"/>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66021" rIns="99568" bIns="99568" numCol="1" spcCol="1270" anchor="t" anchorCtr="0">
          <a:noAutofit/>
        </a:bodyPr>
        <a:lstStyle/>
        <a:p>
          <a:pPr marL="114300" lvl="1" indent="0" algn="l" defTabSz="577850">
            <a:lnSpc>
              <a:spcPct val="90000"/>
            </a:lnSpc>
            <a:spcBef>
              <a:spcPct val="0"/>
            </a:spcBef>
            <a:spcAft>
              <a:spcPct val="15000"/>
            </a:spcAft>
            <a:buChar char="•"/>
          </a:pPr>
          <a:endParaRPr lang="en-GB" sz="1300" kern="1200" dirty="0"/>
        </a:p>
        <a:p>
          <a:pPr marL="114300" lvl="1" indent="0" algn="l" defTabSz="622300">
            <a:lnSpc>
              <a:spcPct val="90000"/>
            </a:lnSpc>
            <a:spcBef>
              <a:spcPct val="0"/>
            </a:spcBef>
            <a:spcAft>
              <a:spcPct val="15000"/>
            </a:spcAft>
            <a:buChar char="•"/>
          </a:pPr>
          <a:r>
            <a:rPr lang="en-AU" sz="1400" kern="1200" dirty="0">
              <a:solidFill>
                <a:prstClr val="white"/>
              </a:solidFill>
              <a:latin typeface="Calibri" panose="020F0502020204030204"/>
              <a:ea typeface="+mn-ea"/>
              <a:cs typeface="+mn-cs"/>
            </a:rPr>
            <a:t> </a:t>
          </a:r>
          <a:r>
            <a:rPr lang="en-AU" sz="1400" kern="1200" dirty="0"/>
            <a:t>Calls on the international community, among other things, to:</a:t>
          </a:r>
        </a:p>
        <a:p>
          <a:pPr marL="114300" lvl="1" indent="0" algn="l" defTabSz="622300">
            <a:lnSpc>
              <a:spcPct val="90000"/>
            </a:lnSpc>
            <a:spcBef>
              <a:spcPct val="0"/>
            </a:spcBef>
            <a:spcAft>
              <a:spcPct val="15000"/>
            </a:spcAft>
            <a:buFontTx/>
            <a:buNone/>
          </a:pPr>
          <a:endParaRPr lang="en-AU" sz="1400" i="0" kern="1200" dirty="0"/>
        </a:p>
        <a:p>
          <a:pPr marL="114300" lvl="1" indent="0" algn="l" defTabSz="622300">
            <a:lnSpc>
              <a:spcPct val="90000"/>
            </a:lnSpc>
            <a:spcBef>
              <a:spcPct val="0"/>
            </a:spcBef>
            <a:spcAft>
              <a:spcPct val="15000"/>
            </a:spcAft>
            <a:buFontTx/>
            <a:buNone/>
          </a:pPr>
          <a:r>
            <a:rPr lang="en-AU" sz="1400" i="0" kern="1200" dirty="0"/>
            <a:t>take ‘[m]</a:t>
          </a:r>
          <a:r>
            <a:rPr lang="en-AU" sz="1400" i="0" kern="1200" dirty="0" err="1"/>
            <a:t>easures</a:t>
          </a:r>
          <a:r>
            <a:rPr lang="en-AU" sz="1400" i="0" kern="1200" dirty="0"/>
            <a:t> to enhance understanding, coordination and cooperation with regards to </a:t>
          </a:r>
          <a:r>
            <a:rPr lang="en-AU" sz="1400" b="1" i="0" u="sng" kern="1200" dirty="0"/>
            <a:t>climate change induced displacement, migration and planned relocation</a:t>
          </a:r>
          <a:r>
            <a:rPr lang="en-AU" sz="1400" i="0" kern="1200" dirty="0"/>
            <a:t>, where appropriate, at the national, regional and international levels.’ </a:t>
          </a:r>
        </a:p>
        <a:p>
          <a:pPr marL="114300" lvl="1" indent="0" algn="l" defTabSz="577850">
            <a:lnSpc>
              <a:spcPct val="90000"/>
            </a:lnSpc>
            <a:spcBef>
              <a:spcPct val="0"/>
            </a:spcBef>
            <a:spcAft>
              <a:spcPct val="15000"/>
            </a:spcAft>
            <a:buChar char="•"/>
          </a:pPr>
          <a:endParaRPr lang="en-GB" sz="1300" kern="1200" dirty="0"/>
        </a:p>
      </dsp:txBody>
      <dsp:txXfrm>
        <a:off x="4555829" y="951514"/>
        <a:ext cx="2631999" cy="3815740"/>
      </dsp:txXfrm>
    </dsp:sp>
    <dsp:sp modelId="{E804DC80-29E3-984B-A742-31054952B0A0}">
      <dsp:nvSpPr>
        <dsp:cNvPr id="0" name=""/>
        <dsp:cNvSpPr/>
      </dsp:nvSpPr>
      <dsp:spPr>
        <a:xfrm>
          <a:off x="3945832" y="21491"/>
          <a:ext cx="1219994" cy="1315413"/>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7F80D-63BE-1E44-8349-4343D1BB29F2}">
      <dsp:nvSpPr>
        <dsp:cNvPr id="0" name=""/>
        <dsp:cNvSpPr/>
      </dsp:nvSpPr>
      <dsp:spPr>
        <a:xfrm rot="16200000">
          <a:off x="6355099" y="2577646"/>
          <a:ext cx="3815740" cy="52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6021" bIns="0" numCol="1" spcCol="1270" anchor="t" anchorCtr="0">
          <a:noAutofit/>
        </a:bodyPr>
        <a:lstStyle/>
        <a:p>
          <a:pPr marL="0" lvl="0" indent="0" algn="r" defTabSz="666750">
            <a:lnSpc>
              <a:spcPct val="90000"/>
            </a:lnSpc>
            <a:spcBef>
              <a:spcPct val="0"/>
            </a:spcBef>
            <a:spcAft>
              <a:spcPct val="35000"/>
            </a:spcAft>
            <a:buNone/>
          </a:pPr>
          <a:r>
            <a:rPr lang="en-GB" sz="1500" kern="1200" dirty="0"/>
            <a:t>Paris Agreement</a:t>
          </a:r>
        </a:p>
        <a:p>
          <a:pPr marL="0" lvl="0" indent="0" algn="r" defTabSz="666750">
            <a:lnSpc>
              <a:spcPct val="90000"/>
            </a:lnSpc>
            <a:spcBef>
              <a:spcPct val="0"/>
            </a:spcBef>
            <a:spcAft>
              <a:spcPct val="35000"/>
            </a:spcAft>
            <a:buNone/>
          </a:pPr>
          <a:r>
            <a:rPr lang="en-GB" sz="1500" kern="1200" dirty="0"/>
            <a:t> (2015)</a:t>
          </a:r>
        </a:p>
      </dsp:txBody>
      <dsp:txXfrm>
        <a:off x="6355099" y="2577646"/>
        <a:ext cx="3815740" cy="528401"/>
      </dsp:txXfrm>
    </dsp:sp>
    <dsp:sp modelId="{C95C2077-2550-4E48-957A-6490CF1B95AB}">
      <dsp:nvSpPr>
        <dsp:cNvPr id="0" name=""/>
        <dsp:cNvSpPr/>
      </dsp:nvSpPr>
      <dsp:spPr>
        <a:xfrm>
          <a:off x="8527170" y="933977"/>
          <a:ext cx="2631999" cy="3815740"/>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66021" rIns="128016" bIns="128016" numCol="1" spcCol="1270" anchor="t" anchorCtr="0">
          <a:noAutofit/>
        </a:bodyPr>
        <a:lstStyle/>
        <a:p>
          <a:pPr marL="114300" lvl="1" indent="-114300" algn="l" defTabSz="622300">
            <a:lnSpc>
              <a:spcPct val="90000"/>
            </a:lnSpc>
            <a:spcBef>
              <a:spcPct val="0"/>
            </a:spcBef>
            <a:spcAft>
              <a:spcPct val="15000"/>
            </a:spcAft>
            <a:buChar char="•"/>
          </a:pPr>
          <a:r>
            <a:rPr lang="en-AU" sz="1400" kern="1200" dirty="0"/>
            <a:t>Establishes ‘the global goal on adaptation of enhancing adaptive capacity, strengthening resilience and reducing vulnerability to climate change,’</a:t>
          </a:r>
          <a:endParaRPr lang="en-GB" sz="1400" kern="1200" dirty="0"/>
        </a:p>
        <a:p>
          <a:pPr marL="114300" lvl="1" indent="-114300" algn="l" defTabSz="622300">
            <a:lnSpc>
              <a:spcPct val="90000"/>
            </a:lnSpc>
            <a:spcBef>
              <a:spcPct val="0"/>
            </a:spcBef>
            <a:spcAft>
              <a:spcPct val="15000"/>
            </a:spcAft>
            <a:buChar char="•"/>
          </a:pPr>
          <a:r>
            <a:rPr lang="en-AU" sz="1400" kern="1200" dirty="0"/>
            <a:t>Recognises the need to ‘develop recommendations for integrated approaches to </a:t>
          </a:r>
          <a:r>
            <a:rPr lang="en-AU" sz="1400" b="1" u="sng" kern="1200" dirty="0"/>
            <a:t>avert, minimize and address displacement </a:t>
          </a:r>
          <a:r>
            <a:rPr lang="en-AU" sz="1400" kern="1200" dirty="0"/>
            <a:t>related to the adverse impacts of climate change’ and operationalize such recommendations to address loss and damage. </a:t>
          </a:r>
          <a:endParaRPr lang="en-GB" sz="1400" kern="1200" dirty="0"/>
        </a:p>
      </dsp:txBody>
      <dsp:txXfrm>
        <a:off x="8527170" y="933977"/>
        <a:ext cx="2631999" cy="3815740"/>
      </dsp:txXfrm>
    </dsp:sp>
    <dsp:sp modelId="{03B19A36-C5DC-8946-9CBC-9DC8AA3C52D1}">
      <dsp:nvSpPr>
        <dsp:cNvPr id="0" name=""/>
        <dsp:cNvSpPr/>
      </dsp:nvSpPr>
      <dsp:spPr>
        <a:xfrm>
          <a:off x="7996565" y="0"/>
          <a:ext cx="1289986" cy="1280337"/>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FE276-6AF3-1E45-AEA4-6418540E76FD}">
      <dsp:nvSpPr>
        <dsp:cNvPr id="0" name=""/>
        <dsp:cNvSpPr/>
      </dsp:nvSpPr>
      <dsp:spPr>
        <a:xfrm>
          <a:off x="0" y="0"/>
          <a:ext cx="8946394" cy="256075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236BB3-9630-9447-8C28-C79E0058F930}">
      <dsp:nvSpPr>
        <dsp:cNvPr id="0" name=""/>
        <dsp:cNvSpPr/>
      </dsp:nvSpPr>
      <dsp:spPr>
        <a:xfrm>
          <a:off x="268391" y="341433"/>
          <a:ext cx="2628003" cy="1877884"/>
        </a:xfrm>
        <a:prstGeom prst="roundRect">
          <a:avLst>
            <a:gd name="adj" fmla="val 1000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F9F63A-5EE0-844C-9E00-CB8DDBD38784}">
      <dsp:nvSpPr>
        <dsp:cNvPr id="0" name=""/>
        <dsp:cNvSpPr/>
      </dsp:nvSpPr>
      <dsp:spPr>
        <a:xfrm rot="10800000">
          <a:off x="268391" y="2560752"/>
          <a:ext cx="2628003" cy="3129808"/>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t>Enhance the voices of people and communities experiencing </a:t>
          </a:r>
          <a:r>
            <a:rPr lang="en-GB" sz="1600" b="1" kern="1200" dirty="0"/>
            <a:t>climate-related displacement</a:t>
          </a:r>
          <a:r>
            <a:rPr lang="en-GB" sz="1600" kern="1200" dirty="0"/>
            <a:t>.</a:t>
          </a:r>
        </a:p>
        <a:p>
          <a:pPr marL="0" lvl="0" indent="0" algn="ctr" defTabSz="711200">
            <a:lnSpc>
              <a:spcPct val="90000"/>
            </a:lnSpc>
            <a:spcBef>
              <a:spcPct val="0"/>
            </a:spcBef>
            <a:spcAft>
              <a:spcPct val="35000"/>
            </a:spcAft>
            <a:buNone/>
          </a:pPr>
          <a:r>
            <a:rPr lang="en-GB" sz="1600" kern="1200" dirty="0"/>
            <a:t>Share data and information to capture the scale and nature of the issues.</a:t>
          </a:r>
        </a:p>
        <a:p>
          <a:pPr marL="0" lvl="0" indent="0" algn="ctr" defTabSz="711200">
            <a:lnSpc>
              <a:spcPct val="90000"/>
            </a:lnSpc>
            <a:spcBef>
              <a:spcPct val="0"/>
            </a:spcBef>
            <a:spcAft>
              <a:spcPct val="35000"/>
            </a:spcAft>
            <a:buNone/>
          </a:pPr>
          <a:r>
            <a:rPr lang="en-GB" sz="1600" kern="1200" dirty="0"/>
            <a:t>Share good practices on how to address </a:t>
          </a:r>
          <a:r>
            <a:rPr lang="en-GB" sz="1600" b="1" kern="1200" dirty="0"/>
            <a:t>climate-related displacement</a:t>
          </a:r>
          <a:r>
            <a:rPr lang="en-GB" sz="1600" kern="1200" dirty="0"/>
            <a:t>.</a:t>
          </a:r>
        </a:p>
      </dsp:txBody>
      <dsp:txXfrm rot="10800000">
        <a:off x="349211" y="2560752"/>
        <a:ext cx="2466363" cy="3048988"/>
      </dsp:txXfrm>
    </dsp:sp>
    <dsp:sp modelId="{CE06209D-DC3E-3643-98DF-C2321B802D11}">
      <dsp:nvSpPr>
        <dsp:cNvPr id="0" name=""/>
        <dsp:cNvSpPr/>
      </dsp:nvSpPr>
      <dsp:spPr>
        <a:xfrm>
          <a:off x="3159195" y="341433"/>
          <a:ext cx="2628003" cy="1877884"/>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AFDCF5-6886-3742-B3D4-C21A704361BA}">
      <dsp:nvSpPr>
        <dsp:cNvPr id="0" name=""/>
        <dsp:cNvSpPr/>
      </dsp:nvSpPr>
      <dsp:spPr>
        <a:xfrm rot="10800000">
          <a:off x="3159195" y="2560752"/>
          <a:ext cx="2628003" cy="3129808"/>
        </a:xfrm>
        <a:prstGeom prst="round2SameRect">
          <a:avLst>
            <a:gd name="adj1" fmla="val 10500"/>
            <a:gd name="adj2" fmla="val 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t>Engage in dialogue with national authorities to protect and respect the rights of people at risk / experiencing </a:t>
          </a:r>
          <a:r>
            <a:rPr lang="en-GB" sz="1600" b="1" kern="1200" dirty="0"/>
            <a:t>climate-related displacement</a:t>
          </a:r>
          <a:r>
            <a:rPr lang="en-GB" sz="1600" kern="1200" dirty="0"/>
            <a:t>.</a:t>
          </a:r>
        </a:p>
        <a:p>
          <a:pPr marL="0" lvl="0" indent="0" algn="ctr" defTabSz="711200">
            <a:lnSpc>
              <a:spcPct val="90000"/>
            </a:lnSpc>
            <a:spcBef>
              <a:spcPct val="0"/>
            </a:spcBef>
            <a:spcAft>
              <a:spcPct val="35000"/>
            </a:spcAft>
            <a:buNone/>
          </a:pPr>
          <a:r>
            <a:rPr lang="en-GB" sz="1600" kern="1200" dirty="0"/>
            <a:t>Support the strengthening of national laws, policies and NAPAs to include and address </a:t>
          </a:r>
          <a:r>
            <a:rPr lang="en-GB" sz="1600" b="1" kern="1200" dirty="0"/>
            <a:t>climate-related displacement</a:t>
          </a:r>
          <a:r>
            <a:rPr lang="en-GB" sz="1600" kern="1200" dirty="0"/>
            <a:t>.</a:t>
          </a:r>
        </a:p>
      </dsp:txBody>
      <dsp:txXfrm rot="10800000">
        <a:off x="3240015" y="2560752"/>
        <a:ext cx="2466363" cy="3048988"/>
      </dsp:txXfrm>
    </dsp:sp>
    <dsp:sp modelId="{27DCCDB1-15BC-E141-A886-E4F1CB5E24A1}">
      <dsp:nvSpPr>
        <dsp:cNvPr id="0" name=""/>
        <dsp:cNvSpPr/>
      </dsp:nvSpPr>
      <dsp:spPr>
        <a:xfrm>
          <a:off x="6049998" y="341433"/>
          <a:ext cx="2628003" cy="1877884"/>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BA5128-132C-A44D-A326-9FCC0B812EEE}">
      <dsp:nvSpPr>
        <dsp:cNvPr id="0" name=""/>
        <dsp:cNvSpPr/>
      </dsp:nvSpPr>
      <dsp:spPr>
        <a:xfrm rot="10800000">
          <a:off x="6049998" y="2560752"/>
          <a:ext cx="2628003" cy="3129808"/>
        </a:xfrm>
        <a:prstGeom prst="round2SameRect">
          <a:avLst>
            <a:gd name="adj1" fmla="val 10500"/>
            <a:gd name="adj2" fmla="val 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GB" sz="1600" kern="1200" dirty="0"/>
            <a:t>Participate in regional and international forums to bring </a:t>
          </a:r>
          <a:r>
            <a:rPr lang="en-GB" sz="1600" b="1" kern="1200" dirty="0"/>
            <a:t>climate-related displacement </a:t>
          </a:r>
          <a:r>
            <a:rPr lang="en-GB" sz="1600" kern="1200" dirty="0"/>
            <a:t>experiences from the field to the tables of decision-makers.</a:t>
          </a:r>
        </a:p>
        <a:p>
          <a:pPr marL="0" lvl="0" indent="0" algn="ctr" defTabSz="711200">
            <a:lnSpc>
              <a:spcPct val="90000"/>
            </a:lnSpc>
            <a:spcBef>
              <a:spcPct val="0"/>
            </a:spcBef>
            <a:spcAft>
              <a:spcPct val="35000"/>
            </a:spcAft>
            <a:buNone/>
          </a:pPr>
          <a:r>
            <a:rPr lang="en-GB" sz="1600" kern="1200" dirty="0"/>
            <a:t>Build partnerships and coalitions, and facilitate local voices being heard, bringing coherence across humanitarian, development and climate agendas.</a:t>
          </a:r>
        </a:p>
      </dsp:txBody>
      <dsp:txXfrm rot="10800000">
        <a:off x="6130818" y="2560752"/>
        <a:ext cx="2466363" cy="3048988"/>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48C02-FE94-6342-8324-12B484E8D3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FDEAAC-5EC6-854F-949C-C5F9DA3A01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28C254-BFBC-7C43-BB59-4A5541FE1D0F}" type="datetimeFigureOut">
              <a:rPr lang="en-US" smtClean="0"/>
              <a:t>5/5/2021</a:t>
            </a:fld>
            <a:endParaRPr lang="en-US"/>
          </a:p>
        </p:txBody>
      </p:sp>
      <p:sp>
        <p:nvSpPr>
          <p:cNvPr id="4" name="Footer Placeholder 3">
            <a:extLst>
              <a:ext uri="{FF2B5EF4-FFF2-40B4-BE49-F238E27FC236}">
                <a16:creationId xmlns:a16="http://schemas.microsoft.com/office/drawing/2014/main" id="{3CA9FEB3-4B65-C94F-AF08-A0A0D248B6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7ACEDC-3D58-CE4B-B5CE-CF477296AD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8DBB5E-F091-B241-BE9C-DD4791ED3BEA}" type="slidenum">
              <a:rPr lang="en-US" smtClean="0"/>
              <a:t>‹#›</a:t>
            </a:fld>
            <a:endParaRPr lang="en-US"/>
          </a:p>
        </p:txBody>
      </p:sp>
    </p:spTree>
    <p:extLst>
      <p:ext uri="{BB962C8B-B14F-4D97-AF65-F5344CB8AC3E}">
        <p14:creationId xmlns:p14="http://schemas.microsoft.com/office/powerpoint/2010/main" val="4134569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56E000-4D53-B043-ABF9-C2524B50ED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80A46-6C04-2945-AA05-BC607ED264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9033C-4123-4B41-9FB8-93F8E2E5CC84}" type="datetimeFigureOut">
              <a:rPr lang="en-US" smtClean="0"/>
              <a:t>5/5/2021</a:t>
            </a:fld>
            <a:endParaRPr lang="en-US"/>
          </a:p>
        </p:txBody>
      </p:sp>
      <p:sp>
        <p:nvSpPr>
          <p:cNvPr id="4" name="Slide Image Placeholder 3">
            <a:extLst>
              <a:ext uri="{FF2B5EF4-FFF2-40B4-BE49-F238E27FC236}">
                <a16:creationId xmlns:a16="http://schemas.microsoft.com/office/drawing/2014/main" id="{E4ADFFA0-BFC7-DA48-84C3-5E2EFBB32DC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A8E91F3D-8E1A-524B-9F2E-DA9E8F1C149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303E6091-A118-FD4A-ADBA-C426E63A633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8706DC16-F04C-144D-AEB6-5F21E279D6C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266AE-A818-0A41-922D-C3A0F5A0941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Introduction for facilitators:</a:t>
            </a:r>
          </a:p>
          <a:p>
            <a:pPr>
              <a:lnSpc>
                <a:spcPct val="100000"/>
              </a:lnSpc>
              <a:spcBef>
                <a:spcPts val="1800"/>
              </a:spcBef>
            </a:pPr>
            <a:r>
              <a:rPr lang="en-GB" dirty="0"/>
              <a:t>These slides aim to facilitate an understanding of the legal and policy frameworks for displacement and climate, and the role of advocacy in strengthening the development and implementation of laws and policies at national level.</a:t>
            </a:r>
          </a:p>
          <a:p>
            <a:pPr>
              <a:lnSpc>
                <a:spcPct val="100000"/>
              </a:lnSpc>
              <a:spcBef>
                <a:spcPts val="1800"/>
              </a:spcBef>
            </a:pPr>
            <a:r>
              <a:rPr lang="en-GB" dirty="0"/>
              <a:t>It is targeted to personnel from National Societies with roles in law and advocacy.</a:t>
            </a:r>
          </a:p>
          <a:p>
            <a:pPr lvl="0"/>
            <a:endParaRPr lang="en-US" dirty="0"/>
          </a:p>
          <a:p>
            <a:pPr lvl="0"/>
            <a:r>
              <a:rPr lang="en-US" i="1" dirty="0"/>
              <a:t>However, this </a:t>
            </a:r>
            <a:r>
              <a:rPr lang="en-US" i="1" dirty="0" err="1"/>
              <a:t>powerpoint</a:t>
            </a:r>
            <a:r>
              <a:rPr lang="en-US" i="1" dirty="0"/>
              <a:t> – Part 3 - contains a large selection of slides and the facilitator may need to prioritize and reduce for the intended audience and time available.</a:t>
            </a:r>
          </a:p>
          <a:p>
            <a:pPr lvl="0"/>
            <a:endParaRPr lang="en-US" dirty="0"/>
          </a:p>
          <a:p>
            <a:pPr lvl="0"/>
            <a:r>
              <a:rPr lang="en-US" b="1" dirty="0"/>
              <a:t>Overview of topics covered:</a:t>
            </a:r>
          </a:p>
          <a:p>
            <a:pPr marL="171450" indent="-171450" algn="l" defTabSz="914400" rtl="0" eaLnBrk="1" latinLnBrk="0" hangingPunct="1">
              <a:spcBef>
                <a:spcPts val="2200"/>
              </a:spcBef>
              <a:buFontTx/>
              <a:buChar char="-"/>
            </a:pPr>
            <a:r>
              <a:rPr lang="en-GB" sz="1200" kern="1200" dirty="0">
                <a:solidFill>
                  <a:schemeClr val="tx1"/>
                </a:solidFill>
                <a:latin typeface="+mn-lt"/>
                <a:ea typeface="+mn-ea"/>
                <a:cs typeface="+mn-cs"/>
              </a:rPr>
              <a:t>International legal frameworks</a:t>
            </a:r>
          </a:p>
          <a:p>
            <a:pPr marL="628650" lvl="1" indent="-171450" algn="l" defTabSz="914400" rtl="0" eaLnBrk="1" latinLnBrk="0" hangingPunct="1">
              <a:spcBef>
                <a:spcPts val="2200"/>
              </a:spcBef>
              <a:buFontTx/>
              <a:buChar char="-"/>
            </a:pPr>
            <a:r>
              <a:rPr lang="en-GB" sz="1200" kern="1200" dirty="0">
                <a:solidFill>
                  <a:schemeClr val="tx1"/>
                </a:solidFill>
                <a:latin typeface="+mn-lt"/>
                <a:ea typeface="+mn-ea"/>
                <a:cs typeface="+mn-cs"/>
              </a:rPr>
              <a:t>Human rights</a:t>
            </a:r>
          </a:p>
          <a:p>
            <a:pPr marL="628650" lvl="1" indent="-171450" algn="l" defTabSz="914400" rtl="0" eaLnBrk="1" latinLnBrk="0" hangingPunct="1">
              <a:spcBef>
                <a:spcPts val="2200"/>
              </a:spcBef>
              <a:buFontTx/>
              <a:buChar char="-"/>
            </a:pPr>
            <a:r>
              <a:rPr lang="en-GB" sz="1200" kern="1200" dirty="0">
                <a:solidFill>
                  <a:schemeClr val="tx1"/>
                </a:solidFill>
                <a:latin typeface="+mn-lt"/>
                <a:ea typeface="+mn-ea"/>
                <a:cs typeface="+mn-cs"/>
              </a:rPr>
              <a:t>Climate change</a:t>
            </a:r>
          </a:p>
          <a:p>
            <a:pPr marL="628650" lvl="1" indent="-171450">
              <a:spcBef>
                <a:spcPts val="2200"/>
              </a:spcBef>
              <a:buFontTx/>
              <a:buChar char="-"/>
            </a:pPr>
            <a:r>
              <a:rPr lang="en-GB" dirty="0"/>
              <a:t>Displacement</a:t>
            </a:r>
          </a:p>
          <a:p>
            <a:pPr marL="171450" indent="-171450">
              <a:spcBef>
                <a:spcPts val="2200"/>
              </a:spcBef>
              <a:buFontTx/>
              <a:buChar char="-"/>
            </a:pPr>
            <a:r>
              <a:rPr lang="en-GB" dirty="0"/>
              <a:t>Regional legal frameworks</a:t>
            </a:r>
          </a:p>
          <a:p>
            <a:pPr marL="171450" indent="-171450">
              <a:spcBef>
                <a:spcPts val="2200"/>
              </a:spcBef>
              <a:buFontTx/>
              <a:buChar char="-"/>
            </a:pPr>
            <a:r>
              <a:rPr lang="en-GB" dirty="0"/>
              <a:t>National legal frameworks</a:t>
            </a:r>
          </a:p>
          <a:p>
            <a:pPr marL="171450" indent="-171450">
              <a:spcBef>
                <a:spcPts val="2200"/>
              </a:spcBef>
              <a:buFontTx/>
              <a:buChar char="-"/>
            </a:pPr>
            <a:r>
              <a:rPr lang="en-GB" dirty="0"/>
              <a:t>Advocacy and dialogue</a:t>
            </a:r>
          </a:p>
          <a:p>
            <a:pPr>
              <a:spcBef>
                <a:spcPts val="2200"/>
              </a:spcBef>
            </a:pPr>
            <a:endParaRPr lang="en-US" dirty="0"/>
          </a:p>
          <a:p>
            <a:pPr marL="0" indent="0">
              <a:spcBef>
                <a:spcPts val="2200"/>
              </a:spcBef>
              <a:buFontTx/>
              <a:buNone/>
            </a:pPr>
            <a:endParaRPr lang="en-US" dirty="0"/>
          </a:p>
          <a:p>
            <a:pPr marL="0" indent="0">
              <a:spcBef>
                <a:spcPts val="2200"/>
              </a:spcBef>
              <a:buFontTx/>
              <a:buNone/>
            </a:pPr>
            <a:r>
              <a:rPr lang="en-US" sz="1200" b="1" dirty="0"/>
              <a:t>Speaking notes and references</a:t>
            </a:r>
            <a:endParaRPr lang="en-US" b="1" dirty="0"/>
          </a:p>
          <a:p>
            <a:pPr marL="0" indent="0">
              <a:lnSpc>
                <a:spcPct val="120000"/>
              </a:lnSpc>
              <a:buNone/>
            </a:pPr>
            <a:r>
              <a:rPr lang="en-US" dirty="0"/>
              <a:t>The following </a:t>
            </a:r>
            <a:r>
              <a:rPr lang="en-US" b="1" i="1" dirty="0"/>
              <a:t>Displacement and Climate Fact Sheets</a:t>
            </a:r>
            <a:r>
              <a:rPr lang="en-US" b="1" dirty="0"/>
              <a:t> </a:t>
            </a:r>
            <a:r>
              <a:rPr lang="en-US" dirty="0"/>
              <a:t>should be used as direct references and speaking notes:</a:t>
            </a:r>
          </a:p>
          <a:p>
            <a:pPr marL="457200" lvl="1" indent="0">
              <a:lnSpc>
                <a:spcPct val="120000"/>
              </a:lnSpc>
              <a:spcBef>
                <a:spcPts val="1600"/>
              </a:spcBef>
              <a:buNone/>
            </a:pPr>
            <a:r>
              <a:rPr lang="en-US" dirty="0"/>
              <a:t>#04 	Red Cross Red Crescent approaches to displacement and climate</a:t>
            </a:r>
          </a:p>
          <a:p>
            <a:pPr marL="457200" lvl="1" indent="0">
              <a:lnSpc>
                <a:spcPct val="120000"/>
              </a:lnSpc>
              <a:spcBef>
                <a:spcPts val="1600"/>
              </a:spcBef>
              <a:buNone/>
            </a:pPr>
            <a:r>
              <a:rPr lang="en-US" dirty="0"/>
              <a:t>#12	The Law</a:t>
            </a:r>
          </a:p>
          <a:p>
            <a:endParaRPr lang="en-US" dirty="0"/>
          </a:p>
        </p:txBody>
      </p:sp>
      <p:sp>
        <p:nvSpPr>
          <p:cNvPr id="4" name="Slide Number Placeholder 3"/>
          <p:cNvSpPr>
            <a:spLocks noGrp="1"/>
          </p:cNvSpPr>
          <p:nvPr>
            <p:ph type="sldNum" sz="quarter" idx="5"/>
          </p:nvPr>
        </p:nvSpPr>
        <p:spPr/>
        <p:txBody>
          <a:bodyPr/>
          <a:lstStyle/>
          <a:p>
            <a:fld id="{AF3266AE-A818-0A41-922D-C3A0F5A09419}" type="slidenum">
              <a:rPr lang="en-US" smtClean="0"/>
              <a:t>1</a:t>
            </a:fld>
            <a:endParaRPr lang="en-US"/>
          </a:p>
        </p:txBody>
      </p:sp>
    </p:spTree>
    <p:extLst>
      <p:ext uri="{BB962C8B-B14F-4D97-AF65-F5344CB8AC3E}">
        <p14:creationId xmlns:p14="http://schemas.microsoft.com/office/powerpoint/2010/main" val="165997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266AE-A818-0A41-922D-C3A0F5A09419}" type="slidenum">
              <a:rPr lang="en-US" smtClean="0"/>
              <a:t>7</a:t>
            </a:fld>
            <a:endParaRPr lang="en-US"/>
          </a:p>
        </p:txBody>
      </p:sp>
    </p:spTree>
    <p:extLst>
      <p:ext uri="{BB962C8B-B14F-4D97-AF65-F5344CB8AC3E}">
        <p14:creationId xmlns:p14="http://schemas.microsoft.com/office/powerpoint/2010/main" val="142273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266AE-A818-0A41-922D-C3A0F5A09419}" type="slidenum">
              <a:rPr lang="en-US" smtClean="0"/>
              <a:t>11</a:t>
            </a:fld>
            <a:endParaRPr lang="en-US"/>
          </a:p>
        </p:txBody>
      </p:sp>
    </p:spTree>
    <p:extLst>
      <p:ext uri="{BB962C8B-B14F-4D97-AF65-F5344CB8AC3E}">
        <p14:creationId xmlns:p14="http://schemas.microsoft.com/office/powerpoint/2010/main" val="395937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266AE-A818-0A41-922D-C3A0F5A09419}" type="slidenum">
              <a:rPr lang="en-US" smtClean="0"/>
              <a:t>14</a:t>
            </a:fld>
            <a:endParaRPr lang="en-US"/>
          </a:p>
        </p:txBody>
      </p:sp>
    </p:spTree>
    <p:extLst>
      <p:ext uri="{BB962C8B-B14F-4D97-AF65-F5344CB8AC3E}">
        <p14:creationId xmlns:p14="http://schemas.microsoft.com/office/powerpoint/2010/main" val="71100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266AE-A818-0A41-922D-C3A0F5A09419}" type="slidenum">
              <a:rPr lang="en-US" smtClean="0"/>
              <a:t>19</a:t>
            </a:fld>
            <a:endParaRPr lang="en-US"/>
          </a:p>
        </p:txBody>
      </p:sp>
    </p:spTree>
    <p:extLst>
      <p:ext uri="{BB962C8B-B14F-4D97-AF65-F5344CB8AC3E}">
        <p14:creationId xmlns:p14="http://schemas.microsoft.com/office/powerpoint/2010/main" val="234361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266AE-A818-0A41-922D-C3A0F5A09419}" type="slidenum">
              <a:rPr lang="en-US" smtClean="0"/>
              <a:t>36</a:t>
            </a:fld>
            <a:endParaRPr lang="en-US"/>
          </a:p>
        </p:txBody>
      </p:sp>
    </p:spTree>
    <p:extLst>
      <p:ext uri="{BB962C8B-B14F-4D97-AF65-F5344CB8AC3E}">
        <p14:creationId xmlns:p14="http://schemas.microsoft.com/office/powerpoint/2010/main" val="225445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B2FC-6F07-4F45-99A3-FB51DB672240}"/>
              </a:ext>
            </a:extLst>
          </p:cNvPr>
          <p:cNvSpPr>
            <a:spLocks noGrp="1"/>
          </p:cNvSpPr>
          <p:nvPr>
            <p:ph type="ctrTitle"/>
          </p:nvPr>
        </p:nvSpPr>
        <p:spPr>
          <a:xfrm>
            <a:off x="1524000" y="1122363"/>
            <a:ext cx="9144000" cy="2387600"/>
          </a:xfrm>
        </p:spPr>
        <p:txBody>
          <a:bodyPr anchor="b"/>
          <a:lstStyle>
            <a:lvl1pPr algn="ctr">
              <a:defRPr sz="60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9293A0A4-88B2-7A44-BE4A-8233D7259656}"/>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73507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F197-70A1-464A-A5EB-F4688B77232F}"/>
              </a:ext>
            </a:extLst>
          </p:cNvPr>
          <p:cNvSpPr>
            <a:spLocks noGrp="1"/>
          </p:cNvSpPr>
          <p:nvPr>
            <p:ph type="title"/>
          </p:nvPr>
        </p:nvSpPr>
        <p:spPr>
          <a:xfrm>
            <a:off x="838200" y="914400"/>
            <a:ext cx="10044953" cy="77628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34F109E-675B-8C4C-995D-67EE543B3623}"/>
              </a:ext>
            </a:extLst>
          </p:cNvPr>
          <p:cNvSpPr>
            <a:spLocks noGrp="1"/>
          </p:cNvSpPr>
          <p:nvPr>
            <p:ph idx="1"/>
          </p:nvPr>
        </p:nvSpPr>
        <p:spPr>
          <a:xfrm>
            <a:off x="838200" y="1825625"/>
            <a:ext cx="10044953" cy="4243481"/>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0997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F907-E19B-0B4F-A5DB-3AA9B3A70A87}"/>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CC10B7F-E76F-4C44-BF62-6222B8E52448}"/>
              </a:ext>
            </a:extLst>
          </p:cNvPr>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789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C1EE-FED5-6C40-8B3F-4F3C0542CF6D}"/>
              </a:ext>
            </a:extLst>
          </p:cNvPr>
          <p:cNvSpPr>
            <a:spLocks noGrp="1"/>
          </p:cNvSpPr>
          <p:nvPr>
            <p:ph type="title"/>
          </p:nvPr>
        </p:nvSpPr>
        <p:spPr>
          <a:xfrm>
            <a:off x="838200" y="851647"/>
            <a:ext cx="10080812" cy="839041"/>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24744F2-B8C5-9646-836D-1B6213B1A5F8}"/>
              </a:ext>
            </a:extLst>
          </p:cNvPr>
          <p:cNvSpPr>
            <a:spLocks noGrp="1"/>
          </p:cNvSpPr>
          <p:nvPr>
            <p:ph sz="half" idx="1"/>
          </p:nvPr>
        </p:nvSpPr>
        <p:spPr>
          <a:xfrm>
            <a:off x="838200" y="1825625"/>
            <a:ext cx="5181600" cy="435133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EA9D3AE3-5125-534F-84B9-471A58C7CDE3}"/>
              </a:ext>
            </a:extLst>
          </p:cNvPr>
          <p:cNvSpPr>
            <a:spLocks noGrp="1"/>
          </p:cNvSpPr>
          <p:nvPr>
            <p:ph sz="half" idx="2"/>
          </p:nvPr>
        </p:nvSpPr>
        <p:spPr>
          <a:xfrm>
            <a:off x="5732930" y="1825625"/>
            <a:ext cx="5181600" cy="435133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41699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1DBA-54FC-634B-9943-30A6AC95B3A9}"/>
              </a:ext>
            </a:extLst>
          </p:cNvPr>
          <p:cNvSpPr>
            <a:spLocks noGrp="1"/>
          </p:cNvSpPr>
          <p:nvPr>
            <p:ph type="title"/>
          </p:nvPr>
        </p:nvSpPr>
        <p:spPr>
          <a:xfrm>
            <a:off x="839788" y="866776"/>
            <a:ext cx="10079224" cy="823912"/>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3A1A1DA-6432-6D4A-8C0F-DA80DF95C938}"/>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AA177E5-6130-F844-9896-BDEC4C7B1699}"/>
              </a:ext>
            </a:extLst>
          </p:cNvPr>
          <p:cNvSpPr>
            <a:spLocks noGrp="1"/>
          </p:cNvSpPr>
          <p:nvPr>
            <p:ph sz="half" idx="2"/>
          </p:nvPr>
        </p:nvSpPr>
        <p:spPr>
          <a:xfrm>
            <a:off x="839788" y="2505075"/>
            <a:ext cx="5157787" cy="368458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C8A70DF-D574-9E46-9ABA-1425FF3FE38A}"/>
              </a:ext>
            </a:extLst>
          </p:cNvPr>
          <p:cNvSpPr>
            <a:spLocks noGrp="1"/>
          </p:cNvSpPr>
          <p:nvPr>
            <p:ph type="body" sz="quarter" idx="3"/>
          </p:nvPr>
        </p:nvSpPr>
        <p:spPr>
          <a:xfrm>
            <a:off x="5735824" y="1681163"/>
            <a:ext cx="5183188" cy="823912"/>
          </a:xfrm>
        </p:spPr>
        <p:txBody>
          <a:bodyPr anchor="b"/>
          <a:lstStyle>
            <a:lvl1pPr marL="0" indent="0">
              <a:buNone/>
              <a:defRPr sz="24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BB0A77EF-F300-6147-8FC7-3344113D1FE9}"/>
              </a:ext>
            </a:extLst>
          </p:cNvPr>
          <p:cNvSpPr>
            <a:spLocks noGrp="1"/>
          </p:cNvSpPr>
          <p:nvPr>
            <p:ph sz="quarter" idx="4"/>
          </p:nvPr>
        </p:nvSpPr>
        <p:spPr>
          <a:xfrm>
            <a:off x="5735824" y="2505075"/>
            <a:ext cx="5183188" cy="368458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0734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59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25F2-32F7-D44E-BA3E-FCC23EBDD669}"/>
              </a:ext>
            </a:extLst>
          </p:cNvPr>
          <p:cNvSpPr>
            <a:spLocks noGrp="1"/>
          </p:cNvSpPr>
          <p:nvPr>
            <p:ph type="title"/>
          </p:nvPr>
        </p:nvSpPr>
        <p:spPr>
          <a:xfrm>
            <a:off x="839788" y="987424"/>
            <a:ext cx="3932237" cy="1069975"/>
          </a:xfrm>
        </p:spPr>
        <p:txBody>
          <a:bodyPr anchor="b"/>
          <a:lstStyle>
            <a:lvl1pPr>
              <a:defRPr sz="3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A4D7C88-468B-104F-8A0D-44995460A6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F4B8FD4-D577-6548-9A6E-59DEC2C802DD}"/>
              </a:ext>
            </a:extLst>
          </p:cNvPr>
          <p:cNvSpPr>
            <a:spLocks noGrp="1"/>
          </p:cNvSpPr>
          <p:nvPr>
            <p:ph type="body" sz="half" idx="2"/>
          </p:nvPr>
        </p:nvSpPr>
        <p:spPr>
          <a:xfrm>
            <a:off x="839788" y="2057400"/>
            <a:ext cx="3932237" cy="3811588"/>
          </a:xfrm>
        </p:spPr>
        <p:txBody>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139272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EDCE-AEEB-814A-ADCA-C370A9D9829C}"/>
              </a:ext>
            </a:extLst>
          </p:cNvPr>
          <p:cNvSpPr>
            <a:spLocks noGrp="1"/>
          </p:cNvSpPr>
          <p:nvPr>
            <p:ph type="title"/>
          </p:nvPr>
        </p:nvSpPr>
        <p:spPr>
          <a:xfrm>
            <a:off x="838200" y="950259"/>
            <a:ext cx="9955306" cy="830076"/>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205700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FEC05-08ED-DE49-BCE1-5076F50D9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14D555-1A52-8049-AD74-A96F7E0475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89B963BB-E527-2943-B63D-B87CA4C9EC32}"/>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853056" y="-4762"/>
            <a:ext cx="1338943" cy="1349322"/>
          </a:xfrm>
          <a:prstGeom prst="rect">
            <a:avLst/>
          </a:prstGeom>
        </p:spPr>
      </p:pic>
      <p:pic>
        <p:nvPicPr>
          <p:cNvPr id="9" name="Picture 2">
            <a:extLst>
              <a:ext uri="{FF2B5EF4-FFF2-40B4-BE49-F238E27FC236}">
                <a16:creationId xmlns:a16="http://schemas.microsoft.com/office/drawing/2014/main" id="{430EECFD-6CDA-E840-AB33-6ED435DD7908}"/>
              </a:ext>
            </a:extLst>
          </p:cNvPr>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1437361" y="6515852"/>
            <a:ext cx="754639" cy="33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2E544AE-AD7B-43AA-B21B-06D86AF02DF9}"/>
              </a:ext>
            </a:extLst>
          </p:cNvPr>
          <p:cNvSpPr txBox="1"/>
          <p:nvPr userDrawn="1"/>
        </p:nvSpPr>
        <p:spPr>
          <a:xfrm>
            <a:off x="7080242" y="6605135"/>
            <a:ext cx="4404188" cy="230832"/>
          </a:xfrm>
          <a:prstGeom prst="rect">
            <a:avLst/>
          </a:prstGeom>
          <a:noFill/>
        </p:spPr>
        <p:txBody>
          <a:bodyPr wrap="square">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900" dirty="0">
                <a:latin typeface="Calibri" panose="020F0502020204030204" pitchFamily="34" charset="0"/>
                <a:ea typeface="MS Mincho" panose="02020609040205080304" pitchFamily="49" charset="-128"/>
                <a:cs typeface="Calibri" panose="020F0502020204030204" pitchFamily="34" charset="0"/>
              </a:rPr>
              <a:t>Climate Training Kit. Module 2g: Climate-related displacement </a:t>
            </a:r>
            <a:r>
              <a:rPr lang="en-GB" sz="900" dirty="0">
                <a:latin typeface="Calibri" panose="020F0502020204030204" pitchFamily="34" charset="0"/>
                <a:ea typeface="MS Mincho" panose="02020609040205080304" pitchFamily="49" charset="-128"/>
                <a:cs typeface="Calibri" panose="020F0502020204030204" pitchFamily="34" charset="0"/>
              </a:rPr>
              <a:t>– Part 3: law and advocacy</a:t>
            </a:r>
            <a:endParaRPr lang="en-US" sz="900" dirty="0">
              <a:latin typeface="Calibri" panose="020F0502020204030204" pitchFamily="34" charset="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3545147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3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973E-6788-9547-9F52-B2E318038B40}"/>
              </a:ext>
            </a:extLst>
          </p:cNvPr>
          <p:cNvSpPr>
            <a:spLocks noGrp="1"/>
          </p:cNvSpPr>
          <p:nvPr>
            <p:ph type="ctrTitle"/>
          </p:nvPr>
        </p:nvSpPr>
        <p:spPr>
          <a:xfrm>
            <a:off x="5116351" y="1827537"/>
            <a:ext cx="6789702" cy="594785"/>
          </a:xfrm>
        </p:spPr>
        <p:txBody>
          <a:bodyPr>
            <a:noAutofit/>
          </a:bodyPr>
          <a:lstStyle/>
          <a:p>
            <a:pPr algn="l" defTabSz="457200" fontAlgn="base">
              <a:spcAft>
                <a:spcPct val="0"/>
              </a:spcAft>
              <a:defRPr/>
            </a:pPr>
            <a:r>
              <a:rPr lang="en-US" sz="4000" b="1" dirty="0">
                <a:solidFill>
                  <a:schemeClr val="tx1"/>
                </a:solidFill>
                <a:latin typeface="+mn-lt"/>
                <a:ea typeface="MS PGothic" panose="020B0600070205080204" pitchFamily="34" charset="-128"/>
                <a:cs typeface="+mn-cs"/>
              </a:rPr>
              <a:t>Climate-related displacement</a:t>
            </a:r>
          </a:p>
        </p:txBody>
      </p:sp>
      <p:sp>
        <p:nvSpPr>
          <p:cNvPr id="3" name="Subtitle 2">
            <a:extLst>
              <a:ext uri="{FF2B5EF4-FFF2-40B4-BE49-F238E27FC236}">
                <a16:creationId xmlns:a16="http://schemas.microsoft.com/office/drawing/2014/main" id="{D7BCABFE-DBC5-7D4D-A126-3B5E7FAA4D1B}"/>
              </a:ext>
            </a:extLst>
          </p:cNvPr>
          <p:cNvSpPr>
            <a:spLocks noGrp="1"/>
          </p:cNvSpPr>
          <p:nvPr>
            <p:ph type="subTitle" idx="1"/>
          </p:nvPr>
        </p:nvSpPr>
        <p:spPr>
          <a:xfrm>
            <a:off x="6095999" y="2659876"/>
            <a:ext cx="4312141" cy="594785"/>
          </a:xfrm>
        </p:spPr>
        <p:txBody>
          <a:bodyPr>
            <a:normAutofit fontScale="85000" lnSpcReduction="10000"/>
          </a:bodyPr>
          <a:lstStyle/>
          <a:p>
            <a:r>
              <a:rPr lang="en-US" sz="3500" b="1" dirty="0">
                <a:solidFill>
                  <a:schemeClr val="bg1"/>
                </a:solidFill>
                <a:latin typeface="+mn-lt"/>
                <a:ea typeface="MS PGothic" panose="020B0600070205080204" pitchFamily="34" charset="-128"/>
                <a:cs typeface="+mn-cs"/>
              </a:rPr>
              <a:t>Part 3 – law and advocacy</a:t>
            </a:r>
          </a:p>
        </p:txBody>
      </p:sp>
      <p:sp>
        <p:nvSpPr>
          <p:cNvPr id="6" name="TextBox 5">
            <a:extLst>
              <a:ext uri="{FF2B5EF4-FFF2-40B4-BE49-F238E27FC236}">
                <a16:creationId xmlns:a16="http://schemas.microsoft.com/office/drawing/2014/main" id="{3404C243-46AE-4857-8D5B-F5F4671267EE}"/>
              </a:ext>
            </a:extLst>
          </p:cNvPr>
          <p:cNvSpPr txBox="1"/>
          <p:nvPr/>
        </p:nvSpPr>
        <p:spPr>
          <a:xfrm>
            <a:off x="160254" y="6617614"/>
            <a:ext cx="1800521" cy="215444"/>
          </a:xfrm>
          <a:prstGeom prst="rect">
            <a:avLst/>
          </a:prstGeom>
          <a:noFill/>
        </p:spPr>
        <p:txBody>
          <a:bodyPr wrap="square" rtlCol="0">
            <a:spAutoFit/>
          </a:bodyPr>
          <a:lstStyle/>
          <a:p>
            <a:r>
              <a:rPr lang="da-DK" sz="800" dirty="0">
                <a:solidFill>
                  <a:schemeClr val="bg1"/>
                </a:solidFill>
              </a:rPr>
              <a:t>Photo: IFRC – P. Fuller</a:t>
            </a:r>
            <a:endParaRPr lang="en-GB" sz="800" dirty="0">
              <a:solidFill>
                <a:schemeClr val="bg1"/>
              </a:solidFill>
            </a:endParaRPr>
          </a:p>
        </p:txBody>
      </p:sp>
    </p:spTree>
    <p:extLst>
      <p:ext uri="{BB962C8B-B14F-4D97-AF65-F5344CB8AC3E}">
        <p14:creationId xmlns:p14="http://schemas.microsoft.com/office/powerpoint/2010/main" val="79642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204A-A08A-2A48-A602-70F80957D965}"/>
              </a:ext>
            </a:extLst>
          </p:cNvPr>
          <p:cNvSpPr>
            <a:spLocks noGrp="1"/>
          </p:cNvSpPr>
          <p:nvPr>
            <p:ph type="title"/>
          </p:nvPr>
        </p:nvSpPr>
        <p:spPr>
          <a:xfrm>
            <a:off x="838199" y="214009"/>
            <a:ext cx="10044953" cy="776288"/>
          </a:xfrm>
        </p:spPr>
        <p:txBody>
          <a:bodyPr>
            <a:normAutofit fontScale="90000"/>
          </a:bodyPr>
          <a:lstStyle/>
          <a:p>
            <a:r>
              <a:rPr lang="en-US" dirty="0"/>
              <a:t>International law on climate change </a:t>
            </a:r>
          </a:p>
        </p:txBody>
      </p:sp>
      <p:sp>
        <p:nvSpPr>
          <p:cNvPr id="3" name="Content Placeholder 2">
            <a:extLst>
              <a:ext uri="{FF2B5EF4-FFF2-40B4-BE49-F238E27FC236}">
                <a16:creationId xmlns:a16="http://schemas.microsoft.com/office/drawing/2014/main" id="{E773C45D-5183-6845-9A0E-181BC9A75350}"/>
              </a:ext>
            </a:extLst>
          </p:cNvPr>
          <p:cNvSpPr>
            <a:spLocks noGrp="1"/>
          </p:cNvSpPr>
          <p:nvPr>
            <p:ph idx="1"/>
          </p:nvPr>
        </p:nvSpPr>
        <p:spPr>
          <a:xfrm>
            <a:off x="4203970" y="1560179"/>
            <a:ext cx="5834975" cy="4243481"/>
          </a:xfrm>
        </p:spPr>
        <p:txBody>
          <a:bodyPr>
            <a:normAutofit lnSpcReduction="10000"/>
          </a:bodyPr>
          <a:lstStyle/>
          <a:p>
            <a:pPr>
              <a:lnSpc>
                <a:spcPct val="110000"/>
              </a:lnSpc>
            </a:pPr>
            <a:r>
              <a:rPr lang="en-US" sz="2400" dirty="0"/>
              <a:t>There are a number of international </a:t>
            </a:r>
            <a:r>
              <a:rPr lang="en-US" sz="2400" dirty="0">
                <a:solidFill>
                  <a:srgbClr val="C00000"/>
                </a:solidFill>
              </a:rPr>
              <a:t>treaties</a:t>
            </a:r>
            <a:r>
              <a:rPr lang="en-US" sz="2400" dirty="0"/>
              <a:t> which seek to address the overall challenge of climate change, including displacement.</a:t>
            </a:r>
          </a:p>
          <a:p>
            <a:pPr>
              <a:lnSpc>
                <a:spcPct val="110000"/>
              </a:lnSpc>
            </a:pPr>
            <a:endParaRPr lang="en-US" sz="2400" dirty="0"/>
          </a:p>
          <a:p>
            <a:pPr>
              <a:lnSpc>
                <a:spcPct val="110000"/>
              </a:lnSpc>
            </a:pPr>
            <a:r>
              <a:rPr lang="en-US" sz="2400" dirty="0"/>
              <a:t>These have lead to the development of specific international </a:t>
            </a:r>
            <a:r>
              <a:rPr lang="en-US" sz="2400" dirty="0">
                <a:solidFill>
                  <a:srgbClr val="C00000"/>
                </a:solidFill>
              </a:rPr>
              <a:t>guidance</a:t>
            </a:r>
            <a:r>
              <a:rPr lang="en-US" sz="2400" dirty="0"/>
              <a:t> to address displacement in more detail.</a:t>
            </a:r>
          </a:p>
        </p:txBody>
      </p:sp>
      <p:pic>
        <p:nvPicPr>
          <p:cNvPr id="4" name="Graphic 3" descr="Gavel with solid fill">
            <a:extLst>
              <a:ext uri="{FF2B5EF4-FFF2-40B4-BE49-F238E27FC236}">
                <a16:creationId xmlns:a16="http://schemas.microsoft.com/office/drawing/2014/main" id="{66F53364-6EE4-954F-8868-806554B04B1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92912" y="1610411"/>
            <a:ext cx="1426998" cy="1426998"/>
          </a:xfrm>
          <a:prstGeom prst="rect">
            <a:avLst/>
          </a:prstGeom>
        </p:spPr>
      </p:pic>
      <p:pic>
        <p:nvPicPr>
          <p:cNvPr id="5" name="Graphic 4" descr="Signpost with solid fill">
            <a:extLst>
              <a:ext uri="{FF2B5EF4-FFF2-40B4-BE49-F238E27FC236}">
                <a16:creationId xmlns:a16="http://schemas.microsoft.com/office/drawing/2014/main" id="{2B477B96-397C-8C4D-829C-39FFAFA5DCE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7515" y="3820592"/>
            <a:ext cx="1642395" cy="1642395"/>
          </a:xfrm>
          <a:prstGeom prst="rect">
            <a:avLst/>
          </a:prstGeom>
        </p:spPr>
      </p:pic>
    </p:spTree>
    <p:extLst>
      <p:ext uri="{BB962C8B-B14F-4D97-AF65-F5344CB8AC3E}">
        <p14:creationId xmlns:p14="http://schemas.microsoft.com/office/powerpoint/2010/main" val="283172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829E-F070-314F-8B8A-08C95974B57F}"/>
              </a:ext>
            </a:extLst>
          </p:cNvPr>
          <p:cNvSpPr>
            <a:spLocks noGrp="1"/>
          </p:cNvSpPr>
          <p:nvPr>
            <p:ph type="title"/>
          </p:nvPr>
        </p:nvSpPr>
        <p:spPr>
          <a:xfrm>
            <a:off x="663103" y="400750"/>
            <a:ext cx="10044953" cy="776288"/>
          </a:xfrm>
        </p:spPr>
        <p:txBody>
          <a:bodyPr>
            <a:normAutofit/>
          </a:bodyPr>
          <a:lstStyle/>
          <a:p>
            <a:r>
              <a:rPr lang="en-US" sz="3200" dirty="0"/>
              <a:t>International climate treaties</a:t>
            </a:r>
          </a:p>
        </p:txBody>
      </p:sp>
      <p:graphicFrame>
        <p:nvGraphicFramePr>
          <p:cNvPr id="4" name="Content Placeholder 3">
            <a:extLst>
              <a:ext uri="{FF2B5EF4-FFF2-40B4-BE49-F238E27FC236}">
                <a16:creationId xmlns:a16="http://schemas.microsoft.com/office/drawing/2014/main" id="{0BE17A4D-5B06-3043-94BB-0C96BEA9119B}"/>
              </a:ext>
            </a:extLst>
          </p:cNvPr>
          <p:cNvGraphicFramePr>
            <a:graphicFrameLocks noGrp="1"/>
          </p:cNvGraphicFramePr>
          <p:nvPr>
            <p:ph idx="1"/>
            <p:extLst>
              <p:ext uri="{D42A27DB-BD31-4B8C-83A1-F6EECF244321}">
                <p14:modId xmlns:p14="http://schemas.microsoft.com/office/powerpoint/2010/main" val="272062176"/>
              </p:ext>
            </p:extLst>
          </p:nvPr>
        </p:nvGraphicFramePr>
        <p:xfrm>
          <a:off x="450575" y="1200789"/>
          <a:ext cx="11144394" cy="489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293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8808-964D-3548-8426-FAF39621B06D}"/>
              </a:ext>
            </a:extLst>
          </p:cNvPr>
          <p:cNvSpPr>
            <a:spLocks noGrp="1"/>
          </p:cNvSpPr>
          <p:nvPr>
            <p:ph type="title"/>
          </p:nvPr>
        </p:nvSpPr>
        <p:spPr>
          <a:xfrm>
            <a:off x="838199" y="400750"/>
            <a:ext cx="10044953" cy="776288"/>
          </a:xfrm>
        </p:spPr>
        <p:txBody>
          <a:bodyPr>
            <a:normAutofit/>
          </a:bodyPr>
          <a:lstStyle/>
          <a:p>
            <a:r>
              <a:rPr lang="en-US" sz="3200" dirty="0"/>
              <a:t>COP Taskforce on Displacement</a:t>
            </a:r>
          </a:p>
        </p:txBody>
      </p:sp>
      <p:sp>
        <p:nvSpPr>
          <p:cNvPr id="3" name="Content Placeholder 2">
            <a:extLst>
              <a:ext uri="{FF2B5EF4-FFF2-40B4-BE49-F238E27FC236}">
                <a16:creationId xmlns:a16="http://schemas.microsoft.com/office/drawing/2014/main" id="{0F5D2CEC-83C2-584C-BA8B-B536522DE02A}"/>
              </a:ext>
            </a:extLst>
          </p:cNvPr>
          <p:cNvSpPr>
            <a:spLocks noGrp="1"/>
          </p:cNvSpPr>
          <p:nvPr>
            <p:ph idx="1"/>
          </p:nvPr>
        </p:nvSpPr>
        <p:spPr>
          <a:xfrm>
            <a:off x="838198" y="1516867"/>
            <a:ext cx="10044953" cy="4243481"/>
          </a:xfrm>
        </p:spPr>
        <p:txBody>
          <a:bodyPr>
            <a:normAutofit/>
          </a:bodyPr>
          <a:lstStyle/>
          <a:p>
            <a:r>
              <a:rPr lang="en-US" sz="2000" dirty="0"/>
              <a:t>The UNFCCC established a Conference of the Parties (COP) to support further agreements and implementation on climate commitments. </a:t>
            </a:r>
          </a:p>
          <a:p>
            <a:r>
              <a:rPr lang="en-US" sz="2000" dirty="0"/>
              <a:t>In 2015 the COP established a Taskforce on Displacement (IFRC is currently a member).</a:t>
            </a:r>
          </a:p>
          <a:p>
            <a:endParaRPr lang="en-US" dirty="0"/>
          </a:p>
        </p:txBody>
      </p:sp>
      <p:pic>
        <p:nvPicPr>
          <p:cNvPr id="4" name="Picture 3">
            <a:extLst>
              <a:ext uri="{FF2B5EF4-FFF2-40B4-BE49-F238E27FC236}">
                <a16:creationId xmlns:a16="http://schemas.microsoft.com/office/drawing/2014/main" id="{D687578D-C848-9044-B173-00846C0322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0872" y="3109740"/>
            <a:ext cx="10527340" cy="3347510"/>
          </a:xfrm>
          <a:prstGeom prst="rect">
            <a:avLst/>
          </a:prstGeom>
        </p:spPr>
      </p:pic>
    </p:spTree>
    <p:extLst>
      <p:ext uri="{BB962C8B-B14F-4D97-AF65-F5344CB8AC3E}">
        <p14:creationId xmlns:p14="http://schemas.microsoft.com/office/powerpoint/2010/main" val="273786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E14E-DEE9-A845-8D5B-465068693D26}"/>
              </a:ext>
            </a:extLst>
          </p:cNvPr>
          <p:cNvSpPr>
            <a:spLocks noGrp="1"/>
          </p:cNvSpPr>
          <p:nvPr>
            <p:ph type="title"/>
          </p:nvPr>
        </p:nvSpPr>
        <p:spPr>
          <a:xfrm>
            <a:off x="612569" y="522514"/>
            <a:ext cx="10044953" cy="776288"/>
          </a:xfrm>
        </p:spPr>
        <p:txBody>
          <a:bodyPr/>
          <a:lstStyle/>
          <a:p>
            <a:r>
              <a:rPr lang="en-US" dirty="0"/>
              <a:t>International law on displacement</a:t>
            </a:r>
          </a:p>
        </p:txBody>
      </p:sp>
      <p:sp>
        <p:nvSpPr>
          <p:cNvPr id="3" name="Content Placeholder 2">
            <a:extLst>
              <a:ext uri="{FF2B5EF4-FFF2-40B4-BE49-F238E27FC236}">
                <a16:creationId xmlns:a16="http://schemas.microsoft.com/office/drawing/2014/main" id="{3D58EDCD-EC85-7248-BEA7-DC11539E0EA9}"/>
              </a:ext>
            </a:extLst>
          </p:cNvPr>
          <p:cNvSpPr>
            <a:spLocks noGrp="1"/>
          </p:cNvSpPr>
          <p:nvPr>
            <p:ph idx="1"/>
          </p:nvPr>
        </p:nvSpPr>
        <p:spPr>
          <a:xfrm>
            <a:off x="4572000" y="1825625"/>
            <a:ext cx="6311153" cy="4243481"/>
          </a:xfrm>
        </p:spPr>
        <p:txBody>
          <a:bodyPr>
            <a:normAutofit/>
          </a:bodyPr>
          <a:lstStyle/>
          <a:p>
            <a:pPr>
              <a:lnSpc>
                <a:spcPct val="100000"/>
              </a:lnSpc>
              <a:spcBef>
                <a:spcPts val="3400"/>
              </a:spcBef>
            </a:pPr>
            <a:r>
              <a:rPr lang="en-US" sz="2400" dirty="0"/>
              <a:t>Most treaty law concerns cross-border movements of refugees, migrant workers and human trafficking.</a:t>
            </a:r>
          </a:p>
          <a:p>
            <a:pPr>
              <a:lnSpc>
                <a:spcPct val="100000"/>
              </a:lnSpc>
              <a:spcBef>
                <a:spcPts val="3400"/>
              </a:spcBef>
            </a:pPr>
            <a:r>
              <a:rPr lang="en-US" sz="2400" dirty="0"/>
              <a:t>Internal displacement and displacement as a result of disasters and/or climate change is generally addressed in </a:t>
            </a:r>
            <a:r>
              <a:rPr lang="en-US" sz="2400" u="sng" dirty="0"/>
              <a:t>soft law instruments and international guidance</a:t>
            </a:r>
            <a:r>
              <a:rPr lang="en-US" sz="2400" dirty="0"/>
              <a:t>.</a:t>
            </a:r>
          </a:p>
        </p:txBody>
      </p:sp>
      <p:pic>
        <p:nvPicPr>
          <p:cNvPr id="4" name="Graphic 3" descr="Gavel with solid fill">
            <a:extLst>
              <a:ext uri="{FF2B5EF4-FFF2-40B4-BE49-F238E27FC236}">
                <a16:creationId xmlns:a16="http://schemas.microsoft.com/office/drawing/2014/main" id="{B79E22A7-A92A-994B-863C-8A91F0E61DF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99256" y="1825625"/>
            <a:ext cx="1426998" cy="1426998"/>
          </a:xfrm>
          <a:prstGeom prst="rect">
            <a:avLst/>
          </a:prstGeom>
        </p:spPr>
      </p:pic>
      <p:pic>
        <p:nvPicPr>
          <p:cNvPr id="5" name="Graphic 4" descr="Signpost with solid fill">
            <a:extLst>
              <a:ext uri="{FF2B5EF4-FFF2-40B4-BE49-F238E27FC236}">
                <a16:creationId xmlns:a16="http://schemas.microsoft.com/office/drawing/2014/main" id="{FB55A5D9-A84C-4F48-A641-57877E268A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12755" y="3947364"/>
            <a:ext cx="1146463" cy="1146463"/>
          </a:xfrm>
          <a:prstGeom prst="rect">
            <a:avLst/>
          </a:prstGeom>
        </p:spPr>
      </p:pic>
      <p:pic>
        <p:nvPicPr>
          <p:cNvPr id="6" name="Graphic 5" descr="Handshake with solid fill">
            <a:extLst>
              <a:ext uri="{FF2B5EF4-FFF2-40B4-BE49-F238E27FC236}">
                <a16:creationId xmlns:a16="http://schemas.microsoft.com/office/drawing/2014/main" id="{0EF1674A-415F-BC4E-9C0F-476919F7620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6292" y="3947364"/>
            <a:ext cx="1146463" cy="1146463"/>
          </a:xfrm>
          <a:prstGeom prst="rect">
            <a:avLst/>
          </a:prstGeom>
        </p:spPr>
      </p:pic>
    </p:spTree>
    <p:extLst>
      <p:ext uri="{BB962C8B-B14F-4D97-AF65-F5344CB8AC3E}">
        <p14:creationId xmlns:p14="http://schemas.microsoft.com/office/powerpoint/2010/main" val="2734868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79F765-DAA6-7B4F-8302-F7AE10BE802D}"/>
              </a:ext>
            </a:extLst>
          </p:cNvPr>
          <p:cNvSpPr>
            <a:spLocks noGrp="1"/>
          </p:cNvSpPr>
          <p:nvPr>
            <p:ph type="title"/>
          </p:nvPr>
        </p:nvSpPr>
        <p:spPr>
          <a:xfrm>
            <a:off x="612569" y="249382"/>
            <a:ext cx="10044953" cy="776288"/>
          </a:xfrm>
        </p:spPr>
        <p:txBody>
          <a:bodyPr>
            <a:normAutofit/>
          </a:bodyPr>
          <a:lstStyle/>
          <a:p>
            <a:r>
              <a:rPr lang="en-US" sz="2800" dirty="0"/>
              <a:t>Internal displacement</a:t>
            </a:r>
          </a:p>
        </p:txBody>
      </p:sp>
      <p:sp>
        <p:nvSpPr>
          <p:cNvPr id="3" name="Content Placeholder 2">
            <a:extLst>
              <a:ext uri="{FF2B5EF4-FFF2-40B4-BE49-F238E27FC236}">
                <a16:creationId xmlns:a16="http://schemas.microsoft.com/office/drawing/2014/main" id="{905A5DE8-C5EA-E74E-AD5D-3B29B230A0D8}"/>
              </a:ext>
            </a:extLst>
          </p:cNvPr>
          <p:cNvSpPr>
            <a:spLocks noGrp="1"/>
          </p:cNvSpPr>
          <p:nvPr>
            <p:ph idx="1"/>
          </p:nvPr>
        </p:nvSpPr>
        <p:spPr>
          <a:xfrm>
            <a:off x="612569" y="1180049"/>
            <a:ext cx="7260771" cy="4864491"/>
          </a:xfrm>
        </p:spPr>
        <p:txBody>
          <a:bodyPr>
            <a:normAutofit fontScale="85000" lnSpcReduction="10000"/>
          </a:bodyPr>
          <a:lstStyle/>
          <a:p>
            <a:pPr marL="0" indent="0">
              <a:lnSpc>
                <a:spcPct val="120000"/>
              </a:lnSpc>
              <a:buNone/>
            </a:pPr>
            <a:r>
              <a:rPr lang="en-US" sz="2000" b="1" dirty="0"/>
              <a:t>UN Guiding Principles on Internal Displacement (1998) </a:t>
            </a:r>
          </a:p>
          <a:p>
            <a:pPr>
              <a:lnSpc>
                <a:spcPct val="120000"/>
              </a:lnSpc>
            </a:pPr>
            <a:r>
              <a:rPr lang="en-US" sz="2000" dirty="0"/>
              <a:t>Compile and elaborate existing principles of existing international law as applicable to people who are internally displaced.</a:t>
            </a:r>
          </a:p>
          <a:p>
            <a:pPr>
              <a:lnSpc>
                <a:spcPct val="120000"/>
              </a:lnSpc>
            </a:pPr>
            <a:r>
              <a:rPr lang="en-US" sz="2000" dirty="0"/>
              <a:t>Displacement may be as a result of conflict, human rights violations and disasters (which could include the impacts of climate change). </a:t>
            </a:r>
          </a:p>
          <a:p>
            <a:pPr>
              <a:lnSpc>
                <a:spcPct val="120000"/>
              </a:lnSpc>
            </a:pPr>
            <a:r>
              <a:rPr lang="en-US" sz="2000" dirty="0"/>
              <a:t>Among the 30 principles include:</a:t>
            </a:r>
          </a:p>
          <a:p>
            <a:pPr lvl="1">
              <a:lnSpc>
                <a:spcPct val="120000"/>
              </a:lnSpc>
              <a:buFontTx/>
              <a:buChar char="-"/>
            </a:pPr>
            <a:r>
              <a:rPr lang="en-US" sz="1600" dirty="0"/>
              <a:t>the prohibition of arbitrary displacement, except evacuation or necessity;</a:t>
            </a:r>
          </a:p>
          <a:p>
            <a:pPr lvl="1">
              <a:lnSpc>
                <a:spcPct val="120000"/>
              </a:lnSpc>
              <a:buFontTx/>
              <a:buChar char="-"/>
            </a:pPr>
            <a:r>
              <a:rPr lang="en-US" sz="1600" dirty="0"/>
              <a:t>protection against forcible return;</a:t>
            </a:r>
          </a:p>
          <a:p>
            <a:pPr lvl="1">
              <a:lnSpc>
                <a:spcPct val="120000"/>
              </a:lnSpc>
              <a:buFontTx/>
              <a:buChar char="-"/>
            </a:pPr>
            <a:r>
              <a:rPr lang="en-US" sz="1600" dirty="0"/>
              <a:t>recognition of the fundamental human rights </a:t>
            </a:r>
          </a:p>
          <a:p>
            <a:pPr lvl="1">
              <a:lnSpc>
                <a:spcPct val="120000"/>
              </a:lnSpc>
              <a:buFontTx/>
              <a:buChar char="-"/>
            </a:pPr>
            <a:r>
              <a:rPr lang="en-US" sz="1600" dirty="0"/>
              <a:t>access to and protection of humanitarian assistance; and</a:t>
            </a:r>
          </a:p>
          <a:p>
            <a:pPr lvl="1">
              <a:lnSpc>
                <a:spcPct val="120000"/>
              </a:lnSpc>
              <a:buFontTx/>
              <a:buChar char="-"/>
            </a:pPr>
            <a:r>
              <a:rPr lang="en-US" sz="1600" dirty="0"/>
              <a:t>full participation of internally displaced people in their own voluntary return, resettlement or reintegration.</a:t>
            </a:r>
          </a:p>
        </p:txBody>
      </p:sp>
      <p:pic>
        <p:nvPicPr>
          <p:cNvPr id="4" name="Picture 3">
            <a:extLst>
              <a:ext uri="{FF2B5EF4-FFF2-40B4-BE49-F238E27FC236}">
                <a16:creationId xmlns:a16="http://schemas.microsoft.com/office/drawing/2014/main" id="{7ECB40C5-EFCD-4347-A17E-9A15DB644B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00000">
            <a:off x="7939084" y="973427"/>
            <a:ext cx="3682166" cy="5167876"/>
          </a:xfrm>
          <a:prstGeom prst="rect">
            <a:avLst/>
          </a:prstGeom>
          <a:effectLst/>
        </p:spPr>
      </p:pic>
    </p:spTree>
    <p:extLst>
      <p:ext uri="{BB962C8B-B14F-4D97-AF65-F5344CB8AC3E}">
        <p14:creationId xmlns:p14="http://schemas.microsoft.com/office/powerpoint/2010/main" val="241269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15841D-557D-474F-A84E-38AEB45C5314}"/>
              </a:ext>
            </a:extLst>
          </p:cNvPr>
          <p:cNvSpPr>
            <a:spLocks noGrp="1"/>
          </p:cNvSpPr>
          <p:nvPr>
            <p:ph type="title"/>
          </p:nvPr>
        </p:nvSpPr>
        <p:spPr>
          <a:xfrm>
            <a:off x="755073" y="285008"/>
            <a:ext cx="10044953" cy="776288"/>
          </a:xfrm>
        </p:spPr>
        <p:txBody>
          <a:bodyPr>
            <a:normAutofit/>
          </a:bodyPr>
          <a:lstStyle/>
          <a:p>
            <a:r>
              <a:rPr lang="en-US" sz="2800" dirty="0"/>
              <a:t>Cross-border displacement</a:t>
            </a:r>
          </a:p>
        </p:txBody>
      </p:sp>
      <p:sp>
        <p:nvSpPr>
          <p:cNvPr id="3" name="Content Placeholder 2">
            <a:extLst>
              <a:ext uri="{FF2B5EF4-FFF2-40B4-BE49-F238E27FC236}">
                <a16:creationId xmlns:a16="http://schemas.microsoft.com/office/drawing/2014/main" id="{4A64D8A2-A1DD-2C45-B01A-FF40097772F1}"/>
              </a:ext>
            </a:extLst>
          </p:cNvPr>
          <p:cNvSpPr>
            <a:spLocks noGrp="1"/>
          </p:cNvSpPr>
          <p:nvPr>
            <p:ph idx="1"/>
          </p:nvPr>
        </p:nvSpPr>
        <p:spPr>
          <a:xfrm>
            <a:off x="838200" y="1213970"/>
            <a:ext cx="6726381" cy="5007810"/>
          </a:xfrm>
        </p:spPr>
        <p:txBody>
          <a:bodyPr>
            <a:normAutofit lnSpcReduction="10000"/>
          </a:bodyPr>
          <a:lstStyle/>
          <a:p>
            <a:pPr marL="0" indent="0">
              <a:lnSpc>
                <a:spcPct val="100000"/>
              </a:lnSpc>
              <a:spcAft>
                <a:spcPts val="1200"/>
              </a:spcAft>
              <a:buNone/>
            </a:pPr>
            <a:r>
              <a:rPr lang="en-AU" sz="1800" b="1" dirty="0"/>
              <a:t>Agenda for the Protection of Cross-Border Displaced Persons in the Context of Disasters and Climate Change (2015) </a:t>
            </a:r>
          </a:p>
          <a:p>
            <a:pPr>
              <a:lnSpc>
                <a:spcPct val="100000"/>
              </a:lnSpc>
              <a:spcAft>
                <a:spcPts val="1200"/>
              </a:spcAft>
            </a:pPr>
            <a:r>
              <a:rPr lang="en-AU" sz="1400" dirty="0"/>
              <a:t>complements existing international frameworks and provides evidence and examples for States and other actors at all levels to: </a:t>
            </a:r>
          </a:p>
          <a:p>
            <a:pPr lvl="1">
              <a:lnSpc>
                <a:spcPct val="100000"/>
              </a:lnSpc>
              <a:spcAft>
                <a:spcPts val="1200"/>
              </a:spcAft>
              <a:buFont typeface=".Lucida Grande UI Regular"/>
              <a:buChar char="‾"/>
            </a:pPr>
            <a:r>
              <a:rPr lang="en-AU" sz="1400" dirty="0"/>
              <a:t>improve preparedness and response capacity to address cross-border displacement;                </a:t>
            </a:r>
          </a:p>
          <a:p>
            <a:pPr lvl="1">
              <a:lnSpc>
                <a:spcPct val="100000"/>
              </a:lnSpc>
              <a:spcAft>
                <a:spcPts val="1200"/>
              </a:spcAft>
              <a:buFont typeface=".Lucida Grande UI Regular"/>
              <a:buChar char="‾"/>
            </a:pPr>
            <a:r>
              <a:rPr lang="en-AU" sz="1400" dirty="0"/>
              <a:t>take measures to manage disaster displacement risks in the country of origin; </a:t>
            </a:r>
          </a:p>
          <a:p>
            <a:pPr lvl="1">
              <a:lnSpc>
                <a:spcPct val="100000"/>
              </a:lnSpc>
              <a:spcAft>
                <a:spcPts val="1200"/>
              </a:spcAft>
              <a:buFont typeface=".Lucida Grande UI Regular"/>
              <a:buChar char="‾"/>
            </a:pPr>
            <a:r>
              <a:rPr lang="en-AU" sz="1400" dirty="0"/>
              <a:t>consider effective practices used by States and other actors to address cross-border displacement; </a:t>
            </a:r>
          </a:p>
          <a:p>
            <a:pPr lvl="1">
              <a:lnSpc>
                <a:spcPct val="100000"/>
              </a:lnSpc>
              <a:spcAft>
                <a:spcPts val="1200"/>
              </a:spcAft>
              <a:buFont typeface=".Lucida Grande UI Regular"/>
              <a:buChar char="‾"/>
            </a:pPr>
            <a:r>
              <a:rPr lang="en-AU" sz="1400" dirty="0"/>
              <a:t>understand the root causes and importance of inter-linking policies and collaboration; </a:t>
            </a:r>
          </a:p>
          <a:p>
            <a:pPr lvl="1">
              <a:lnSpc>
                <a:spcPct val="100000"/>
              </a:lnSpc>
              <a:spcAft>
                <a:spcPts val="1200"/>
              </a:spcAft>
              <a:buFont typeface=".Lucida Grande UI Regular"/>
              <a:buChar char="‾"/>
            </a:pPr>
            <a:r>
              <a:rPr lang="en-AU" sz="1400" dirty="0"/>
              <a:t>improve data collection and knowledge; and </a:t>
            </a:r>
          </a:p>
          <a:p>
            <a:pPr lvl="1">
              <a:lnSpc>
                <a:spcPct val="100000"/>
              </a:lnSpc>
              <a:spcAft>
                <a:spcPts val="1200"/>
              </a:spcAft>
              <a:buFont typeface=".Lucida Grande UI Regular"/>
              <a:buChar char="‾"/>
            </a:pPr>
            <a:r>
              <a:rPr lang="en-AU" sz="1400" dirty="0"/>
              <a:t>enhance humanitarian protection.</a:t>
            </a:r>
          </a:p>
        </p:txBody>
      </p:sp>
      <p:pic>
        <p:nvPicPr>
          <p:cNvPr id="5" name="Picture 4">
            <a:extLst>
              <a:ext uri="{FF2B5EF4-FFF2-40B4-BE49-F238E27FC236}">
                <a16:creationId xmlns:a16="http://schemas.microsoft.com/office/drawing/2014/main" id="{635C2C0B-3338-4F7F-A790-E2323557B5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300000">
            <a:off x="7779043" y="1372792"/>
            <a:ext cx="3866790" cy="50902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9900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D20DDFF-3C67-9443-87BB-A31417009D78}"/>
              </a:ext>
            </a:extLst>
          </p:cNvPr>
          <p:cNvSpPr>
            <a:spLocks noGrp="1"/>
          </p:cNvSpPr>
          <p:nvPr>
            <p:ph type="title"/>
          </p:nvPr>
        </p:nvSpPr>
        <p:spPr>
          <a:xfrm>
            <a:off x="838200" y="400750"/>
            <a:ext cx="10044953" cy="776288"/>
          </a:xfrm>
        </p:spPr>
        <p:txBody>
          <a:bodyPr>
            <a:normAutofit/>
          </a:bodyPr>
          <a:lstStyle/>
          <a:p>
            <a:r>
              <a:rPr lang="en-US" sz="2800" dirty="0"/>
              <a:t>Planned relocation</a:t>
            </a:r>
          </a:p>
        </p:txBody>
      </p:sp>
      <p:sp>
        <p:nvSpPr>
          <p:cNvPr id="3" name="Content Placeholder 2">
            <a:extLst>
              <a:ext uri="{FF2B5EF4-FFF2-40B4-BE49-F238E27FC236}">
                <a16:creationId xmlns:a16="http://schemas.microsoft.com/office/drawing/2014/main" id="{4A64D8A2-A1DD-2C45-B01A-FF40097772F1}"/>
              </a:ext>
            </a:extLst>
          </p:cNvPr>
          <p:cNvSpPr>
            <a:spLocks noGrp="1"/>
          </p:cNvSpPr>
          <p:nvPr>
            <p:ph idx="1"/>
          </p:nvPr>
        </p:nvSpPr>
        <p:spPr>
          <a:xfrm>
            <a:off x="838201" y="1307259"/>
            <a:ext cx="6512626" cy="4243481"/>
          </a:xfrm>
        </p:spPr>
        <p:txBody>
          <a:bodyPr>
            <a:normAutofit/>
          </a:bodyPr>
          <a:lstStyle/>
          <a:p>
            <a:pPr marL="0" indent="0">
              <a:lnSpc>
                <a:spcPct val="100000"/>
              </a:lnSpc>
              <a:spcAft>
                <a:spcPts val="1200"/>
              </a:spcAft>
              <a:buNone/>
            </a:pPr>
            <a:r>
              <a:rPr lang="en-AU" sz="1800" b="1" dirty="0"/>
              <a:t>The Guidance on Protecting People from Disasters and Environmental Change through Planned Relocation (2015) </a:t>
            </a:r>
          </a:p>
          <a:p>
            <a:pPr>
              <a:lnSpc>
                <a:spcPct val="100000"/>
              </a:lnSpc>
              <a:spcAft>
                <a:spcPts val="1200"/>
              </a:spcAft>
            </a:pPr>
            <a:r>
              <a:rPr lang="en-AU" sz="1400" dirty="0"/>
              <a:t>Sets out general principles to assist States and other actors faced with the need to undertake ‘planned relocation’ within national borders, including when formulating planned relocation laws, policies, plans and programmes.</a:t>
            </a:r>
          </a:p>
          <a:p>
            <a:pPr>
              <a:lnSpc>
                <a:spcPct val="100000"/>
              </a:lnSpc>
              <a:spcAft>
                <a:spcPts val="1200"/>
              </a:spcAft>
            </a:pPr>
            <a:r>
              <a:rPr lang="en-AU" sz="1400" b="1" dirty="0"/>
              <a:t>Toolbox</a:t>
            </a:r>
            <a:r>
              <a:rPr lang="en-AU" sz="1400" dirty="0"/>
              <a:t> provides specific measures and examples of good practice.</a:t>
            </a:r>
          </a:p>
          <a:p>
            <a:pPr>
              <a:lnSpc>
                <a:spcPct val="100000"/>
              </a:lnSpc>
              <a:spcAft>
                <a:spcPts val="1200"/>
              </a:spcAft>
            </a:pPr>
            <a:r>
              <a:rPr lang="en-AU" sz="1400" b="1" dirty="0"/>
              <a:t>Checklist</a:t>
            </a:r>
            <a:r>
              <a:rPr lang="en-AU" sz="1400" dirty="0"/>
              <a:t> of key issues and questions to assist decision makers when developing, reviewing or amending domestic law and policy for planned relocations. </a:t>
            </a:r>
          </a:p>
        </p:txBody>
      </p:sp>
      <p:pic>
        <p:nvPicPr>
          <p:cNvPr id="4" name="Picture 3">
            <a:extLst>
              <a:ext uri="{FF2B5EF4-FFF2-40B4-BE49-F238E27FC236}">
                <a16:creationId xmlns:a16="http://schemas.microsoft.com/office/drawing/2014/main" id="{96A2F527-4FB6-4794-A21F-FD3DF87BCE8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300000">
            <a:off x="7389667" y="1196935"/>
            <a:ext cx="3863851" cy="49947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902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2EAE-3CFC-5B4E-913C-EC7C354F285A}"/>
              </a:ext>
            </a:extLst>
          </p:cNvPr>
          <p:cNvSpPr>
            <a:spLocks noGrp="1"/>
          </p:cNvSpPr>
          <p:nvPr>
            <p:ph type="title"/>
          </p:nvPr>
        </p:nvSpPr>
        <p:spPr>
          <a:xfrm>
            <a:off x="838199" y="213756"/>
            <a:ext cx="10044953" cy="776288"/>
          </a:xfrm>
        </p:spPr>
        <p:txBody>
          <a:bodyPr>
            <a:noAutofit/>
          </a:bodyPr>
          <a:lstStyle/>
          <a:p>
            <a:r>
              <a:rPr lang="en-US" sz="2800" dirty="0"/>
              <a:t>Evacuations, housing, land and property</a:t>
            </a:r>
          </a:p>
        </p:txBody>
      </p:sp>
      <p:sp>
        <p:nvSpPr>
          <p:cNvPr id="3" name="Content Placeholder 2">
            <a:extLst>
              <a:ext uri="{FF2B5EF4-FFF2-40B4-BE49-F238E27FC236}">
                <a16:creationId xmlns:a16="http://schemas.microsoft.com/office/drawing/2014/main" id="{64B07A5E-B760-7F48-8DAF-8E68EDFA4213}"/>
              </a:ext>
            </a:extLst>
          </p:cNvPr>
          <p:cNvSpPr>
            <a:spLocks noGrp="1"/>
          </p:cNvSpPr>
          <p:nvPr>
            <p:ph idx="1"/>
          </p:nvPr>
        </p:nvSpPr>
        <p:spPr>
          <a:xfrm>
            <a:off x="838199" y="1136856"/>
            <a:ext cx="6441375" cy="5026438"/>
          </a:xfrm>
        </p:spPr>
        <p:txBody>
          <a:bodyPr>
            <a:normAutofit fontScale="55000" lnSpcReduction="20000"/>
          </a:bodyPr>
          <a:lstStyle/>
          <a:p>
            <a:pPr marL="0" indent="0">
              <a:lnSpc>
                <a:spcPct val="120000"/>
              </a:lnSpc>
              <a:buNone/>
            </a:pPr>
            <a:r>
              <a:rPr lang="en-AU" b="1" dirty="0"/>
              <a:t>IASC Operational Guidelines for the Protection of People in Situations of Natural Disasters (2011)</a:t>
            </a:r>
            <a:r>
              <a:rPr lang="en-AU" dirty="0"/>
              <a:t> </a:t>
            </a:r>
          </a:p>
          <a:p>
            <a:pPr>
              <a:lnSpc>
                <a:spcPct val="120000"/>
              </a:lnSpc>
            </a:pPr>
            <a:r>
              <a:rPr lang="en-AU" sz="2900" dirty="0"/>
              <a:t>Applies a human rights based approach to key protection issues for people affected by natural disasters, including:</a:t>
            </a:r>
          </a:p>
          <a:p>
            <a:pPr marL="0" indent="0">
              <a:lnSpc>
                <a:spcPct val="120000"/>
              </a:lnSpc>
              <a:buNone/>
            </a:pPr>
            <a:r>
              <a:rPr lang="en-AU" sz="2900" dirty="0"/>
              <a:t> </a:t>
            </a:r>
          </a:p>
          <a:p>
            <a:pPr lvl="1">
              <a:lnSpc>
                <a:spcPct val="120000"/>
              </a:lnSpc>
              <a:buFontTx/>
              <a:buChar char="-"/>
            </a:pPr>
            <a:r>
              <a:rPr lang="en-US" sz="2500" b="1" dirty="0"/>
              <a:t>Evacuations: </a:t>
            </a:r>
            <a:r>
              <a:rPr lang="en-US" sz="2500" dirty="0"/>
              <a:t>When necessary but people should not be forcibly evacuated unless a number of specific criteria are met.</a:t>
            </a:r>
          </a:p>
          <a:p>
            <a:pPr marL="457200" lvl="1" indent="0">
              <a:lnSpc>
                <a:spcPct val="120000"/>
              </a:lnSpc>
              <a:buNone/>
            </a:pPr>
            <a:endParaRPr lang="en-US" sz="2500" dirty="0"/>
          </a:p>
          <a:p>
            <a:pPr lvl="1">
              <a:lnSpc>
                <a:spcPct val="120000"/>
              </a:lnSpc>
              <a:buFontTx/>
              <a:buChar char="-"/>
            </a:pPr>
            <a:r>
              <a:rPr lang="en-US" sz="2500" b="1" dirty="0"/>
              <a:t>Housing, land and property rights: E</a:t>
            </a:r>
            <a:r>
              <a:rPr lang="en-US" sz="2500" dirty="0"/>
              <a:t>nsuring adequate protection of their homes, land and possessions and measures to ensure access to ownership and identity documents, legal protections and rapid judicial and administrative procedures, in particular for women.</a:t>
            </a:r>
          </a:p>
          <a:p>
            <a:pPr marL="457200" lvl="1" indent="0">
              <a:lnSpc>
                <a:spcPct val="120000"/>
              </a:lnSpc>
              <a:buNone/>
            </a:pPr>
            <a:endParaRPr lang="en-US" sz="2500" dirty="0"/>
          </a:p>
          <a:p>
            <a:pPr lvl="1">
              <a:lnSpc>
                <a:spcPct val="120000"/>
              </a:lnSpc>
              <a:buFontTx/>
              <a:buChar char="-"/>
            </a:pPr>
            <a:r>
              <a:rPr lang="en-US" sz="2500" b="1" dirty="0"/>
              <a:t>Durable solutions: </a:t>
            </a:r>
            <a:r>
              <a:rPr lang="en-US" sz="2500" dirty="0"/>
              <a:t>Protection of rights related to documentation, free movement in the context of durable solutions for internally displaced persons; re-establishment of family ties, expression and opinion; and elections.</a:t>
            </a:r>
          </a:p>
        </p:txBody>
      </p:sp>
      <p:pic>
        <p:nvPicPr>
          <p:cNvPr id="6" name="Picture 5">
            <a:extLst>
              <a:ext uri="{FF2B5EF4-FFF2-40B4-BE49-F238E27FC236}">
                <a16:creationId xmlns:a16="http://schemas.microsoft.com/office/drawing/2014/main" id="{09F40A94-0C73-4DA0-8CE2-38B9617E45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300000">
            <a:off x="7678062" y="1149727"/>
            <a:ext cx="3891826" cy="52110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3915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2739-B6B0-F14D-BE87-8D573EE720E9}"/>
              </a:ext>
            </a:extLst>
          </p:cNvPr>
          <p:cNvSpPr>
            <a:spLocks noGrp="1"/>
          </p:cNvSpPr>
          <p:nvPr>
            <p:ph type="title"/>
          </p:nvPr>
        </p:nvSpPr>
        <p:spPr>
          <a:xfrm>
            <a:off x="831850" y="576263"/>
            <a:ext cx="10515600" cy="2852737"/>
          </a:xfrm>
        </p:spPr>
        <p:txBody>
          <a:bodyPr/>
          <a:lstStyle/>
          <a:p>
            <a:r>
              <a:rPr lang="en-US" dirty="0"/>
              <a:t>Regional approaches</a:t>
            </a:r>
          </a:p>
        </p:txBody>
      </p:sp>
      <p:sp>
        <p:nvSpPr>
          <p:cNvPr id="3" name="Text Placeholder 2">
            <a:extLst>
              <a:ext uri="{FF2B5EF4-FFF2-40B4-BE49-F238E27FC236}">
                <a16:creationId xmlns:a16="http://schemas.microsoft.com/office/drawing/2014/main" id="{20993754-D1D6-3741-9814-180D2197B06D}"/>
              </a:ext>
            </a:extLst>
          </p:cNvPr>
          <p:cNvSpPr>
            <a:spLocks noGrp="1"/>
          </p:cNvSpPr>
          <p:nvPr>
            <p:ph type="body" idx="1"/>
          </p:nvPr>
        </p:nvSpPr>
        <p:spPr>
          <a:xfrm>
            <a:off x="831850" y="3519420"/>
            <a:ext cx="10515600" cy="1500187"/>
          </a:xfrm>
        </p:spPr>
        <p:txBody>
          <a:bodyPr/>
          <a:lstStyle/>
          <a:p>
            <a:r>
              <a:rPr lang="en-US" dirty="0"/>
              <a:t>to legal frameworks in the context of displacement and climate</a:t>
            </a:r>
          </a:p>
        </p:txBody>
      </p:sp>
    </p:spTree>
    <p:extLst>
      <p:ext uri="{BB962C8B-B14F-4D97-AF65-F5344CB8AC3E}">
        <p14:creationId xmlns:p14="http://schemas.microsoft.com/office/powerpoint/2010/main" val="210072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arth globe Asia and Australia">
            <a:extLst>
              <a:ext uri="{FF2B5EF4-FFF2-40B4-BE49-F238E27FC236}">
                <a16:creationId xmlns:a16="http://schemas.microsoft.com/office/drawing/2014/main" id="{374B2B9A-CE9D-5944-948C-A3340884D47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5210" y="643466"/>
            <a:ext cx="5571067" cy="5571067"/>
          </a:xfrm>
          <a:prstGeom prst="rect">
            <a:avLst/>
          </a:prstGeom>
        </p:spPr>
      </p:pic>
      <p:sp>
        <p:nvSpPr>
          <p:cNvPr id="17" name="Round Diagonal Corner of Rectangle 16">
            <a:extLst>
              <a:ext uri="{FF2B5EF4-FFF2-40B4-BE49-F238E27FC236}">
                <a16:creationId xmlns:a16="http://schemas.microsoft.com/office/drawing/2014/main" id="{3BB661E0-9534-8B48-A94A-A5CD61D5572D}"/>
              </a:ext>
            </a:extLst>
          </p:cNvPr>
          <p:cNvSpPr/>
          <p:nvPr/>
        </p:nvSpPr>
        <p:spPr>
          <a:xfrm>
            <a:off x="2290499" y="255538"/>
            <a:ext cx="1970116" cy="775855"/>
          </a:xfrm>
          <a:prstGeom prst="round2Diag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rgbClr val="FF0000"/>
                </a:solidFill>
              </a:rPr>
              <a:t>Americas</a:t>
            </a:r>
          </a:p>
        </p:txBody>
      </p:sp>
      <p:sp>
        <p:nvSpPr>
          <p:cNvPr id="19" name="Round Diagonal Corner of Rectangle 18">
            <a:extLst>
              <a:ext uri="{FF2B5EF4-FFF2-40B4-BE49-F238E27FC236}">
                <a16:creationId xmlns:a16="http://schemas.microsoft.com/office/drawing/2014/main" id="{E5286A56-0559-A54A-8113-BDD48DA20109}"/>
              </a:ext>
            </a:extLst>
          </p:cNvPr>
          <p:cNvSpPr/>
          <p:nvPr/>
        </p:nvSpPr>
        <p:spPr>
          <a:xfrm>
            <a:off x="524936" y="2749741"/>
            <a:ext cx="2090651" cy="850670"/>
          </a:xfrm>
          <a:prstGeom prst="round2Diag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rgbClr val="FF0000"/>
                </a:solidFill>
              </a:rPr>
              <a:t>Africa</a:t>
            </a:r>
          </a:p>
        </p:txBody>
      </p:sp>
      <p:sp>
        <p:nvSpPr>
          <p:cNvPr id="23" name="Round Diagonal Corner of Rectangle 22">
            <a:extLst>
              <a:ext uri="{FF2B5EF4-FFF2-40B4-BE49-F238E27FC236}">
                <a16:creationId xmlns:a16="http://schemas.microsoft.com/office/drawing/2014/main" id="{56983AF2-AA83-114E-910A-A3FC7311591F}"/>
              </a:ext>
            </a:extLst>
          </p:cNvPr>
          <p:cNvSpPr/>
          <p:nvPr/>
        </p:nvSpPr>
        <p:spPr>
          <a:xfrm>
            <a:off x="8289814" y="2160195"/>
            <a:ext cx="2010166" cy="809825"/>
          </a:xfrm>
          <a:prstGeom prst="round2Diag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rgbClr val="FF0000"/>
                </a:solidFill>
              </a:rPr>
              <a:t>Pacific</a:t>
            </a:r>
          </a:p>
        </p:txBody>
      </p:sp>
      <p:sp>
        <p:nvSpPr>
          <p:cNvPr id="3" name="Rectangle 2">
            <a:extLst>
              <a:ext uri="{FF2B5EF4-FFF2-40B4-BE49-F238E27FC236}">
                <a16:creationId xmlns:a16="http://schemas.microsoft.com/office/drawing/2014/main" id="{95A1DD32-DAE5-9442-A2D4-92CF04E4C05F}"/>
              </a:ext>
            </a:extLst>
          </p:cNvPr>
          <p:cNvSpPr/>
          <p:nvPr/>
        </p:nvSpPr>
        <p:spPr>
          <a:xfrm>
            <a:off x="8177870" y="3066443"/>
            <a:ext cx="2860148" cy="4912617"/>
          </a:xfrm>
          <a:prstGeom prst="rect">
            <a:avLst/>
          </a:prstGeom>
        </p:spPr>
        <p:txBody>
          <a:bodyPr wrap="square">
            <a:normAutofit/>
          </a:bodyPr>
          <a:lstStyle/>
          <a:p>
            <a:pPr>
              <a:lnSpc>
                <a:spcPct val="120000"/>
              </a:lnSpc>
            </a:pPr>
            <a:r>
              <a:rPr lang="en-AU" sz="1000" b="1" dirty="0">
                <a:solidFill>
                  <a:srgbClr val="211D1E"/>
                </a:solidFill>
                <a:latin typeface="Verdana" panose="020B0604030504040204" pitchFamily="34" charset="0"/>
                <a:ea typeface="Verdana" panose="020B0604030504040204" pitchFamily="34" charset="0"/>
                <a:cs typeface="Verdana" panose="020B0604030504040204" pitchFamily="34" charset="0"/>
              </a:rPr>
              <a:t>Framework for Resilient Development in the Pacific: An Integrated Approach to Address Climate Change and Disaster Risk Management (FRDP) 2017–2030. </a:t>
            </a:r>
          </a:p>
        </p:txBody>
      </p:sp>
      <p:sp>
        <p:nvSpPr>
          <p:cNvPr id="10" name="TextBox 9">
            <a:extLst>
              <a:ext uri="{FF2B5EF4-FFF2-40B4-BE49-F238E27FC236}">
                <a16:creationId xmlns:a16="http://schemas.microsoft.com/office/drawing/2014/main" id="{BF930F5D-5F3D-4640-A7E4-E83687494CE0}"/>
              </a:ext>
            </a:extLst>
          </p:cNvPr>
          <p:cNvSpPr txBox="1"/>
          <p:nvPr/>
        </p:nvSpPr>
        <p:spPr>
          <a:xfrm>
            <a:off x="9144000" y="6305797"/>
            <a:ext cx="184731" cy="369332"/>
          </a:xfrm>
          <a:prstGeom prst="rect">
            <a:avLst/>
          </a:prstGeom>
          <a:noFill/>
        </p:spPr>
        <p:txBody>
          <a:bodyPr wrap="none" rtlCol="0">
            <a:spAutoFit/>
          </a:bodyPr>
          <a:lstStyle/>
          <a:p>
            <a:endParaRPr lang="en-US" dirty="0"/>
          </a:p>
        </p:txBody>
      </p:sp>
      <p:sp>
        <p:nvSpPr>
          <p:cNvPr id="12" name="Rectangle 11">
            <a:extLst>
              <a:ext uri="{FF2B5EF4-FFF2-40B4-BE49-F238E27FC236}">
                <a16:creationId xmlns:a16="http://schemas.microsoft.com/office/drawing/2014/main" id="{555CB5C2-8CA2-1447-80EF-B35015D0C356}"/>
              </a:ext>
            </a:extLst>
          </p:cNvPr>
          <p:cNvSpPr/>
          <p:nvPr/>
        </p:nvSpPr>
        <p:spPr>
          <a:xfrm>
            <a:off x="2222980" y="1086424"/>
            <a:ext cx="5571067" cy="676087"/>
          </a:xfrm>
          <a:prstGeom prst="rect">
            <a:avLst/>
          </a:prstGeom>
        </p:spPr>
        <p:txBody>
          <a:bodyPr>
            <a:normAutofit/>
          </a:bodyPr>
          <a:lstStyle/>
          <a:p>
            <a:pPr>
              <a:lnSpc>
                <a:spcPct val="120000"/>
              </a:lnSpc>
              <a:spcAft>
                <a:spcPts val="600"/>
              </a:spcAft>
            </a:pPr>
            <a:r>
              <a:rPr lang="en-AU" sz="1100" b="1" dirty="0">
                <a:solidFill>
                  <a:srgbClr val="211D1E"/>
                </a:solidFill>
                <a:latin typeface="Verdana" panose="020B0604030504040204" pitchFamily="34" charset="0"/>
                <a:ea typeface="Verdana" panose="020B0604030504040204" pitchFamily="34" charset="0"/>
                <a:cs typeface="Verdana" panose="020B0604030504040204" pitchFamily="34" charset="0"/>
              </a:rPr>
              <a:t>Free Movement Agreements (FMAs) </a:t>
            </a:r>
          </a:p>
        </p:txBody>
      </p:sp>
      <p:sp>
        <p:nvSpPr>
          <p:cNvPr id="13" name="Rectangle 12">
            <a:extLst>
              <a:ext uri="{FF2B5EF4-FFF2-40B4-BE49-F238E27FC236}">
                <a16:creationId xmlns:a16="http://schemas.microsoft.com/office/drawing/2014/main" id="{E14AE0E5-5A7D-7E41-9BB0-008E2B75D39F}"/>
              </a:ext>
            </a:extLst>
          </p:cNvPr>
          <p:cNvSpPr/>
          <p:nvPr/>
        </p:nvSpPr>
        <p:spPr>
          <a:xfrm>
            <a:off x="385420" y="3778985"/>
            <a:ext cx="3148674" cy="1129561"/>
          </a:xfrm>
          <a:prstGeom prst="rect">
            <a:avLst/>
          </a:prstGeom>
        </p:spPr>
        <p:txBody>
          <a:bodyPr>
            <a:normAutofit/>
          </a:bodyPr>
          <a:lstStyle/>
          <a:p>
            <a:pPr>
              <a:lnSpc>
                <a:spcPct val="120000"/>
              </a:lnSpc>
            </a:pPr>
            <a:r>
              <a:rPr lang="en-AU" sz="1100" b="1" dirty="0">
                <a:solidFill>
                  <a:srgbClr val="211D1E"/>
                </a:solidFill>
                <a:latin typeface="Verdana" panose="020B0604030504040204" pitchFamily="34" charset="0"/>
                <a:ea typeface="Verdana" panose="020B0604030504040204" pitchFamily="34" charset="0"/>
                <a:cs typeface="Verdana" panose="020B0604030504040204" pitchFamily="34" charset="0"/>
              </a:rPr>
              <a:t>Intergovernmental Authority on Development adopted the IGAD Free Movement Protocol (2020) in Eastern Africa </a:t>
            </a:r>
          </a:p>
        </p:txBody>
      </p:sp>
      <p:sp>
        <p:nvSpPr>
          <p:cNvPr id="14" name="TextBox 13">
            <a:extLst>
              <a:ext uri="{FF2B5EF4-FFF2-40B4-BE49-F238E27FC236}">
                <a16:creationId xmlns:a16="http://schemas.microsoft.com/office/drawing/2014/main" id="{FC7375EC-BD72-4D4C-B2CA-43285F352A2A}"/>
              </a:ext>
            </a:extLst>
          </p:cNvPr>
          <p:cNvSpPr txBox="1"/>
          <p:nvPr/>
        </p:nvSpPr>
        <p:spPr>
          <a:xfrm>
            <a:off x="8839200" y="372793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2382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1728-9ABD-1E4F-A556-8A91A05C6DA5}"/>
              </a:ext>
            </a:extLst>
          </p:cNvPr>
          <p:cNvSpPr>
            <a:spLocks noGrp="1"/>
          </p:cNvSpPr>
          <p:nvPr>
            <p:ph type="title"/>
          </p:nvPr>
        </p:nvSpPr>
        <p:spPr>
          <a:xfrm>
            <a:off x="979394" y="1153185"/>
            <a:ext cx="10080812" cy="839041"/>
          </a:xfrm>
        </p:spPr>
        <p:txBody>
          <a:bodyPr/>
          <a:lstStyle/>
          <a:p>
            <a:r>
              <a:rPr lang="en-US" dirty="0"/>
              <a:t>Overview of topics covered</a:t>
            </a:r>
          </a:p>
        </p:txBody>
      </p:sp>
      <p:sp>
        <p:nvSpPr>
          <p:cNvPr id="3" name="Content Placeholder 2">
            <a:extLst>
              <a:ext uri="{FF2B5EF4-FFF2-40B4-BE49-F238E27FC236}">
                <a16:creationId xmlns:a16="http://schemas.microsoft.com/office/drawing/2014/main" id="{EFF6B26D-DA71-B44B-8185-B9E90E20BA54}"/>
              </a:ext>
            </a:extLst>
          </p:cNvPr>
          <p:cNvSpPr>
            <a:spLocks noGrp="1"/>
          </p:cNvSpPr>
          <p:nvPr>
            <p:ph sz="half" idx="1"/>
          </p:nvPr>
        </p:nvSpPr>
        <p:spPr>
          <a:xfrm>
            <a:off x="838200" y="2269267"/>
            <a:ext cx="5181600" cy="4351338"/>
          </a:xfrm>
        </p:spPr>
        <p:txBody>
          <a:bodyPr>
            <a:normAutofit/>
          </a:bodyPr>
          <a:lstStyle/>
          <a:p>
            <a:pPr>
              <a:lnSpc>
                <a:spcPct val="100000"/>
              </a:lnSpc>
              <a:spcBef>
                <a:spcPts val="1800"/>
              </a:spcBef>
            </a:pPr>
            <a:r>
              <a:rPr lang="en-US" dirty="0"/>
              <a:t>International legal frameworks</a:t>
            </a:r>
          </a:p>
          <a:p>
            <a:pPr lvl="1">
              <a:lnSpc>
                <a:spcPct val="100000"/>
              </a:lnSpc>
              <a:spcBef>
                <a:spcPts val="1800"/>
              </a:spcBef>
            </a:pPr>
            <a:r>
              <a:rPr lang="en-US" dirty="0"/>
              <a:t>Human rights</a:t>
            </a:r>
          </a:p>
          <a:p>
            <a:pPr lvl="1">
              <a:lnSpc>
                <a:spcPct val="100000"/>
              </a:lnSpc>
              <a:spcBef>
                <a:spcPts val="1800"/>
              </a:spcBef>
            </a:pPr>
            <a:r>
              <a:rPr lang="en-US" dirty="0"/>
              <a:t>Climate change</a:t>
            </a:r>
          </a:p>
          <a:p>
            <a:pPr lvl="1">
              <a:lnSpc>
                <a:spcPct val="100000"/>
              </a:lnSpc>
              <a:spcBef>
                <a:spcPts val="1800"/>
              </a:spcBef>
            </a:pPr>
            <a:r>
              <a:rPr lang="en-US" dirty="0"/>
              <a:t>Displacement</a:t>
            </a:r>
          </a:p>
        </p:txBody>
      </p:sp>
      <p:sp>
        <p:nvSpPr>
          <p:cNvPr id="6" name="Content Placeholder 5">
            <a:extLst>
              <a:ext uri="{FF2B5EF4-FFF2-40B4-BE49-F238E27FC236}">
                <a16:creationId xmlns:a16="http://schemas.microsoft.com/office/drawing/2014/main" id="{B04029D0-CF7D-0E4E-8B34-D08339418D3B}"/>
              </a:ext>
            </a:extLst>
          </p:cNvPr>
          <p:cNvSpPr>
            <a:spLocks noGrp="1"/>
          </p:cNvSpPr>
          <p:nvPr>
            <p:ph sz="half" idx="2"/>
          </p:nvPr>
        </p:nvSpPr>
        <p:spPr>
          <a:xfrm>
            <a:off x="5719282" y="2269267"/>
            <a:ext cx="5181600" cy="4351338"/>
          </a:xfrm>
        </p:spPr>
        <p:txBody>
          <a:bodyPr>
            <a:normAutofit/>
          </a:bodyPr>
          <a:lstStyle/>
          <a:p>
            <a:pPr>
              <a:lnSpc>
                <a:spcPct val="100000"/>
              </a:lnSpc>
              <a:spcBef>
                <a:spcPts val="1800"/>
              </a:spcBef>
            </a:pPr>
            <a:r>
              <a:rPr lang="en-US" dirty="0"/>
              <a:t>Regional legal frameworks</a:t>
            </a:r>
          </a:p>
          <a:p>
            <a:pPr>
              <a:lnSpc>
                <a:spcPct val="100000"/>
              </a:lnSpc>
              <a:spcBef>
                <a:spcPts val="1800"/>
              </a:spcBef>
            </a:pPr>
            <a:r>
              <a:rPr lang="en-US" dirty="0"/>
              <a:t>National legal frameworks</a:t>
            </a:r>
          </a:p>
          <a:p>
            <a:pPr>
              <a:lnSpc>
                <a:spcPct val="100000"/>
              </a:lnSpc>
              <a:spcBef>
                <a:spcPts val="1800"/>
              </a:spcBef>
            </a:pPr>
            <a:r>
              <a:rPr lang="en-US" dirty="0"/>
              <a:t>Advocacy and dialogue</a:t>
            </a:r>
          </a:p>
          <a:p>
            <a:endParaRPr lang="en-US" dirty="0"/>
          </a:p>
        </p:txBody>
      </p:sp>
      <p:pic>
        <p:nvPicPr>
          <p:cNvPr id="5" name="Picture 4">
            <a:extLst>
              <a:ext uri="{FF2B5EF4-FFF2-40B4-BE49-F238E27FC236}">
                <a16:creationId xmlns:a16="http://schemas.microsoft.com/office/drawing/2014/main" id="{004C43A4-648B-424F-9B13-3DBE7E7E19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1009" y="-49831"/>
            <a:ext cx="1620982" cy="1622537"/>
          </a:xfrm>
          <a:prstGeom prst="rect">
            <a:avLst/>
          </a:prstGeom>
        </p:spPr>
      </p:pic>
    </p:spTree>
    <p:extLst>
      <p:ext uri="{BB962C8B-B14F-4D97-AF65-F5344CB8AC3E}">
        <p14:creationId xmlns:p14="http://schemas.microsoft.com/office/powerpoint/2010/main" val="596926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D474-1D25-3F4E-B564-25ACD5212A9B}"/>
              </a:ext>
            </a:extLst>
          </p:cNvPr>
          <p:cNvSpPr>
            <a:spLocks noGrp="1"/>
          </p:cNvSpPr>
          <p:nvPr>
            <p:ph type="title"/>
          </p:nvPr>
        </p:nvSpPr>
        <p:spPr>
          <a:xfrm>
            <a:off x="838200" y="400750"/>
            <a:ext cx="10044953" cy="776288"/>
          </a:xfrm>
        </p:spPr>
        <p:txBody>
          <a:bodyPr>
            <a:normAutofit/>
          </a:bodyPr>
          <a:lstStyle/>
          <a:p>
            <a:r>
              <a:rPr lang="en-US" sz="3600" dirty="0"/>
              <a:t>Pacific</a:t>
            </a:r>
          </a:p>
        </p:txBody>
      </p:sp>
      <p:sp>
        <p:nvSpPr>
          <p:cNvPr id="4" name="Rectangle 3">
            <a:extLst>
              <a:ext uri="{FF2B5EF4-FFF2-40B4-BE49-F238E27FC236}">
                <a16:creationId xmlns:a16="http://schemas.microsoft.com/office/drawing/2014/main" id="{97CFA65E-09B1-B447-AC0A-095088FE3279}"/>
              </a:ext>
            </a:extLst>
          </p:cNvPr>
          <p:cNvSpPr/>
          <p:nvPr/>
        </p:nvSpPr>
        <p:spPr>
          <a:xfrm>
            <a:off x="838200" y="1177038"/>
            <a:ext cx="6327531" cy="4912617"/>
          </a:xfrm>
          <a:prstGeom prst="rect">
            <a:avLst/>
          </a:prstGeom>
        </p:spPr>
        <p:txBody>
          <a:bodyPr wrap="square">
            <a:normAutofit/>
          </a:bodyPr>
          <a:lstStyle/>
          <a:p>
            <a:pPr>
              <a:lnSpc>
                <a:spcPct val="120000"/>
              </a:lnSpc>
            </a:pPr>
            <a:r>
              <a:rPr lang="en-AU" sz="1600" b="1" dirty="0">
                <a:solidFill>
                  <a:srgbClr val="211D1E"/>
                </a:solidFill>
                <a:latin typeface="Verdana" panose="020B0604030504040204" pitchFamily="34" charset="0"/>
                <a:ea typeface="Verdana" panose="020B0604030504040204" pitchFamily="34" charset="0"/>
                <a:cs typeface="Verdana" panose="020B0604030504040204" pitchFamily="34" charset="0"/>
              </a:rPr>
              <a:t>Framework for Resilient Development in the Pacific: An Integrated Approach to Address Climate Change and Disaster Risk Management (FRDP) 2017–2030. </a:t>
            </a:r>
          </a:p>
          <a:p>
            <a:pPr>
              <a:lnSpc>
                <a:spcPct val="120000"/>
              </a:lnSpc>
            </a:pPr>
            <a:endParaRPr lang="en-AU" sz="1600" b="1"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rPr>
              <a:t>Protecting individuals and communities that are vulnerable to climate change and disaster displacement and migration through: </a:t>
            </a:r>
          </a:p>
          <a:p>
            <a:pPr>
              <a:lnSpc>
                <a:spcPct val="120000"/>
              </a:lnSpc>
            </a:pPr>
            <a:endPar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pPr marL="171450" indent="-171450">
              <a:lnSpc>
                <a:spcPct val="120000"/>
              </a:lnSpc>
              <a:buFont typeface="Arial" panose="020B0604020202020204" pitchFamily="34" charset="0"/>
              <a:buChar char="•"/>
            </a:pPr>
            <a:r>
              <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rPr>
              <a:t>Strengthening capacities of government and administrations</a:t>
            </a:r>
          </a:p>
          <a:p>
            <a:pPr marL="171450" indent="-171450">
              <a:lnSpc>
                <a:spcPct val="120000"/>
              </a:lnSpc>
              <a:buFont typeface="Arial" panose="020B0604020202020204" pitchFamily="34" charset="0"/>
              <a:buChar char="•"/>
            </a:pPr>
            <a:r>
              <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rPr>
              <a:t>Targeted national policies and actions, including relocation and labour migration policies. </a:t>
            </a:r>
          </a:p>
          <a:p>
            <a:pPr marL="171450" indent="-171450">
              <a:lnSpc>
                <a:spcPct val="120000"/>
              </a:lnSpc>
              <a:buFont typeface="Arial" panose="020B0604020202020204" pitchFamily="34" charset="0"/>
              <a:buChar char="•"/>
            </a:pPr>
            <a:r>
              <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rPr>
              <a:t>Integrating human mobility issues within disaster preparedness, response and recovery programmes and actions. </a:t>
            </a:r>
            <a:endParaRPr lang="en-AU" sz="1600"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2B4F03D0-10E6-F546-923A-86715BED7E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56979" y="2125465"/>
            <a:ext cx="3018657" cy="3015762"/>
          </a:xfrm>
          <a:prstGeom prst="rect">
            <a:avLst/>
          </a:prstGeom>
        </p:spPr>
      </p:pic>
    </p:spTree>
    <p:extLst>
      <p:ext uri="{BB962C8B-B14F-4D97-AF65-F5344CB8AC3E}">
        <p14:creationId xmlns:p14="http://schemas.microsoft.com/office/powerpoint/2010/main" val="284171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D474-1D25-3F4E-B564-25ACD5212A9B}"/>
              </a:ext>
            </a:extLst>
          </p:cNvPr>
          <p:cNvSpPr>
            <a:spLocks noGrp="1"/>
          </p:cNvSpPr>
          <p:nvPr>
            <p:ph type="title"/>
          </p:nvPr>
        </p:nvSpPr>
        <p:spPr>
          <a:xfrm>
            <a:off x="838200" y="400750"/>
            <a:ext cx="10044953" cy="776288"/>
          </a:xfrm>
        </p:spPr>
        <p:txBody>
          <a:bodyPr>
            <a:normAutofit/>
          </a:bodyPr>
          <a:lstStyle/>
          <a:p>
            <a:r>
              <a:rPr lang="en-US" sz="3600" dirty="0"/>
              <a:t>Americas</a:t>
            </a:r>
          </a:p>
        </p:txBody>
      </p:sp>
      <p:sp>
        <p:nvSpPr>
          <p:cNvPr id="5" name="Rectangle 4">
            <a:extLst>
              <a:ext uri="{FF2B5EF4-FFF2-40B4-BE49-F238E27FC236}">
                <a16:creationId xmlns:a16="http://schemas.microsoft.com/office/drawing/2014/main" id="{2128F7CF-F8B5-6C44-A72A-E97DA1F162B4}"/>
              </a:ext>
            </a:extLst>
          </p:cNvPr>
          <p:cNvSpPr/>
          <p:nvPr/>
        </p:nvSpPr>
        <p:spPr>
          <a:xfrm>
            <a:off x="838200" y="1402070"/>
            <a:ext cx="5571067" cy="4318791"/>
          </a:xfrm>
          <a:prstGeom prst="rect">
            <a:avLst/>
          </a:prstGeom>
        </p:spPr>
        <p:txBody>
          <a:bodyPr>
            <a:normAutofit/>
          </a:bodyPr>
          <a:lstStyle/>
          <a:p>
            <a:pPr>
              <a:lnSpc>
                <a:spcPct val="120000"/>
              </a:lnSpc>
              <a:spcAft>
                <a:spcPts val="600"/>
              </a:spcAft>
            </a:pPr>
            <a:r>
              <a:rPr lang="en-AU" b="1" dirty="0">
                <a:solidFill>
                  <a:srgbClr val="211D1E"/>
                </a:solidFill>
                <a:latin typeface="Verdana" panose="020B0604030504040204" pitchFamily="34" charset="0"/>
                <a:ea typeface="Verdana" panose="020B0604030504040204" pitchFamily="34" charset="0"/>
                <a:cs typeface="Verdana" panose="020B0604030504040204" pitchFamily="34" charset="0"/>
              </a:rPr>
              <a:t>Free Movement Agreements (FMAs) </a:t>
            </a:r>
          </a:p>
          <a:p>
            <a:pPr marL="285750" indent="-285750">
              <a:lnSpc>
                <a:spcPct val="120000"/>
              </a:lnSpc>
              <a:spcAft>
                <a:spcPts val="600"/>
              </a:spcAft>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In normal times, liberalize migration between the member states of the Caribbean Community (CARICOM) and Organisation of Eastern Caribbean States (OECS). </a:t>
            </a:r>
          </a:p>
          <a:p>
            <a:pPr marL="285750" indent="-285750">
              <a:lnSpc>
                <a:spcPct val="120000"/>
              </a:lnSpc>
              <a:spcAft>
                <a:spcPts val="600"/>
              </a:spcAft>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In 2017 were used to facilitate planned and unplanned evacuation processes during the hurricane season in the Caribbean. </a:t>
            </a:r>
            <a:endParaRPr lang="en-AU"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D994A0F8-4446-D946-852A-5BF35725F6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20936" y="1209245"/>
            <a:ext cx="4242614" cy="4246685"/>
          </a:xfrm>
          <a:prstGeom prst="rect">
            <a:avLst/>
          </a:prstGeom>
        </p:spPr>
      </p:pic>
    </p:spTree>
    <p:extLst>
      <p:ext uri="{BB962C8B-B14F-4D97-AF65-F5344CB8AC3E}">
        <p14:creationId xmlns:p14="http://schemas.microsoft.com/office/powerpoint/2010/main" val="3610477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D474-1D25-3F4E-B564-25ACD5212A9B}"/>
              </a:ext>
            </a:extLst>
          </p:cNvPr>
          <p:cNvSpPr>
            <a:spLocks noGrp="1"/>
          </p:cNvSpPr>
          <p:nvPr>
            <p:ph type="title"/>
          </p:nvPr>
        </p:nvSpPr>
        <p:spPr>
          <a:xfrm>
            <a:off x="838200" y="400750"/>
            <a:ext cx="10044953" cy="776288"/>
          </a:xfrm>
        </p:spPr>
        <p:txBody>
          <a:bodyPr>
            <a:normAutofit/>
          </a:bodyPr>
          <a:lstStyle/>
          <a:p>
            <a:r>
              <a:rPr lang="en-US" sz="3600" dirty="0"/>
              <a:t>Africa</a:t>
            </a:r>
          </a:p>
        </p:txBody>
      </p:sp>
      <p:sp>
        <p:nvSpPr>
          <p:cNvPr id="4" name="Rectangle 3">
            <a:extLst>
              <a:ext uri="{FF2B5EF4-FFF2-40B4-BE49-F238E27FC236}">
                <a16:creationId xmlns:a16="http://schemas.microsoft.com/office/drawing/2014/main" id="{1121F70B-E6FA-164E-A3C1-F5B193A22C97}"/>
              </a:ext>
            </a:extLst>
          </p:cNvPr>
          <p:cNvSpPr/>
          <p:nvPr/>
        </p:nvSpPr>
        <p:spPr>
          <a:xfrm>
            <a:off x="838200" y="1166721"/>
            <a:ext cx="5677298" cy="4964455"/>
          </a:xfrm>
          <a:prstGeom prst="rect">
            <a:avLst/>
          </a:prstGeom>
        </p:spPr>
        <p:txBody>
          <a:bodyPr>
            <a:normAutofit lnSpcReduction="10000"/>
          </a:bodyPr>
          <a:lstStyle/>
          <a:p>
            <a:pPr>
              <a:lnSpc>
                <a:spcPct val="120000"/>
              </a:lnSpc>
            </a:pPr>
            <a:r>
              <a:rPr lang="en-AU" sz="1400" b="1" dirty="0">
                <a:solidFill>
                  <a:srgbClr val="211D1E"/>
                </a:solidFill>
                <a:latin typeface="Verdana" panose="020B0604030504040204" pitchFamily="34" charset="0"/>
                <a:ea typeface="Verdana" panose="020B0604030504040204" pitchFamily="34" charset="0"/>
                <a:cs typeface="Verdana" panose="020B0604030504040204" pitchFamily="34" charset="0"/>
              </a:rPr>
              <a:t>Intergovernmental Authority on Development adopted the IGAD Free Movement Protocol (2020) in Eastern Africa </a:t>
            </a:r>
          </a:p>
          <a:p>
            <a:pPr>
              <a:lnSpc>
                <a:spcPct val="120000"/>
              </a:lnSpc>
            </a:pPr>
            <a:endParaRPr lang="en-AU" sz="1400" b="1"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spcAft>
                <a:spcPts val="1200"/>
              </a:spcAft>
            </a:pPr>
            <a:r>
              <a:rPr lang="en-AU" sz="1400" dirty="0">
                <a:solidFill>
                  <a:srgbClr val="211D1E"/>
                </a:solidFill>
                <a:latin typeface="Verdana" panose="020B0604030504040204" pitchFamily="34" charset="0"/>
                <a:ea typeface="Verdana" panose="020B0604030504040204" pitchFamily="34" charset="0"/>
                <a:cs typeface="Verdana" panose="020B0604030504040204" pitchFamily="34" charset="0"/>
              </a:rPr>
              <a:t>Specifically protects the cross-border movement of people affected by disasters and climate change including: </a:t>
            </a:r>
          </a:p>
          <a:p>
            <a:pPr marL="285750" indent="-285750">
              <a:lnSpc>
                <a:spcPct val="120000"/>
              </a:lnSpc>
              <a:spcAft>
                <a:spcPts val="1200"/>
              </a:spcAft>
              <a:buFont typeface="Arial" panose="020B0604020202020204" pitchFamily="34" charset="0"/>
              <a:buChar char="•"/>
            </a:pPr>
            <a:r>
              <a:rPr lang="en-AU" sz="1400" dirty="0">
                <a:solidFill>
                  <a:srgbClr val="211D1E"/>
                </a:solidFill>
                <a:latin typeface="Verdana" panose="020B0604030504040204" pitchFamily="34" charset="0"/>
                <a:ea typeface="Verdana" panose="020B0604030504040204" pitchFamily="34" charset="0"/>
                <a:cs typeface="Verdana" panose="020B0604030504040204" pitchFamily="34" charset="0"/>
              </a:rPr>
              <a:t>Facilitating the entry and lawful stay for those who have been displaced. </a:t>
            </a:r>
          </a:p>
          <a:p>
            <a:pPr marL="285750" indent="-285750">
              <a:lnSpc>
                <a:spcPct val="120000"/>
              </a:lnSpc>
              <a:spcAft>
                <a:spcPts val="1200"/>
              </a:spcAft>
              <a:buFont typeface="Arial" panose="020B0604020202020204" pitchFamily="34" charset="0"/>
              <a:buChar char="•"/>
            </a:pPr>
            <a:r>
              <a:rPr lang="en-AU" sz="1400" dirty="0">
                <a:solidFill>
                  <a:srgbClr val="211D1E"/>
                </a:solidFill>
                <a:latin typeface="Verdana" panose="020B0604030504040204" pitchFamily="34" charset="0"/>
                <a:ea typeface="Verdana" panose="020B0604030504040204" pitchFamily="34" charset="0"/>
                <a:cs typeface="Verdana" panose="020B0604030504040204" pitchFamily="34" charset="0"/>
              </a:rPr>
              <a:t>Allowing pre-emptive movement of those at risk of displacement as a way of avoiding, or mitigating, the impacts of a disaster. </a:t>
            </a:r>
          </a:p>
          <a:p>
            <a:pPr marL="285750" indent="-285750">
              <a:lnSpc>
                <a:spcPct val="120000"/>
              </a:lnSpc>
              <a:spcAft>
                <a:spcPts val="1200"/>
              </a:spcAft>
              <a:buFont typeface="Arial" panose="020B0604020202020204" pitchFamily="34" charset="0"/>
              <a:buChar char="•"/>
            </a:pPr>
            <a:r>
              <a:rPr lang="en-AU" sz="1400" dirty="0">
                <a:solidFill>
                  <a:srgbClr val="211D1E"/>
                </a:solidFill>
                <a:latin typeface="Verdana" panose="020B0604030504040204" pitchFamily="34" charset="0"/>
                <a:ea typeface="Verdana" panose="020B0604030504040204" pitchFamily="34" charset="0"/>
                <a:cs typeface="Verdana" panose="020B0604030504040204" pitchFamily="34" charset="0"/>
              </a:rPr>
              <a:t>Allowing citizens of IGAD Member States to cross borders ‘in anticipation of, during or in the aftermath of disaster,’ and </a:t>
            </a:r>
          </a:p>
          <a:p>
            <a:pPr marL="285750" indent="-285750">
              <a:lnSpc>
                <a:spcPct val="120000"/>
              </a:lnSpc>
              <a:spcAft>
                <a:spcPts val="1200"/>
              </a:spcAft>
              <a:buFont typeface="Arial" panose="020B0604020202020204" pitchFamily="34" charset="0"/>
              <a:buChar char="•"/>
            </a:pPr>
            <a:r>
              <a:rPr lang="en-AU" sz="1400" dirty="0">
                <a:solidFill>
                  <a:srgbClr val="211D1E"/>
                </a:solidFill>
                <a:latin typeface="Verdana" panose="020B0604030504040204" pitchFamily="34" charset="0"/>
                <a:ea typeface="Verdana" panose="020B0604030504040204" pitchFamily="34" charset="0"/>
                <a:cs typeface="Verdana" panose="020B0604030504040204" pitchFamily="34" charset="0"/>
              </a:rPr>
              <a:t>Enabling disaster-affected people to remain in another country as long as return to their country of origin ‘is not possible or reasonable.’ </a:t>
            </a:r>
            <a:endParaRPr lang="en-AU" sz="1400"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65CDE585-5E96-CA4F-B195-A3034330D4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43288" y="1599272"/>
            <a:ext cx="3765200" cy="3259331"/>
          </a:xfrm>
          <a:prstGeom prst="rect">
            <a:avLst/>
          </a:prstGeom>
        </p:spPr>
      </p:pic>
    </p:spTree>
    <p:extLst>
      <p:ext uri="{BB962C8B-B14F-4D97-AF65-F5344CB8AC3E}">
        <p14:creationId xmlns:p14="http://schemas.microsoft.com/office/powerpoint/2010/main" val="4285037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F7F4-72D5-BE47-AA22-FF761A8178DB}"/>
              </a:ext>
            </a:extLst>
          </p:cNvPr>
          <p:cNvSpPr>
            <a:spLocks noGrp="1"/>
          </p:cNvSpPr>
          <p:nvPr>
            <p:ph type="title"/>
          </p:nvPr>
        </p:nvSpPr>
        <p:spPr>
          <a:xfrm>
            <a:off x="831850" y="421851"/>
            <a:ext cx="10515600" cy="2852737"/>
          </a:xfrm>
        </p:spPr>
        <p:txBody>
          <a:bodyPr/>
          <a:lstStyle/>
          <a:p>
            <a:r>
              <a:rPr lang="en-US" dirty="0"/>
              <a:t>National legal frameworks</a:t>
            </a:r>
          </a:p>
        </p:txBody>
      </p:sp>
      <p:sp>
        <p:nvSpPr>
          <p:cNvPr id="3" name="Text Placeholder 2">
            <a:extLst>
              <a:ext uri="{FF2B5EF4-FFF2-40B4-BE49-F238E27FC236}">
                <a16:creationId xmlns:a16="http://schemas.microsoft.com/office/drawing/2014/main" id="{3A7BEA57-3709-0A4E-ABE5-F965C0884010}"/>
              </a:ext>
            </a:extLst>
          </p:cNvPr>
          <p:cNvSpPr>
            <a:spLocks noGrp="1"/>
          </p:cNvSpPr>
          <p:nvPr>
            <p:ph type="body" idx="1"/>
          </p:nvPr>
        </p:nvSpPr>
        <p:spPr>
          <a:xfrm>
            <a:off x="844550" y="3274588"/>
            <a:ext cx="10515600" cy="1500187"/>
          </a:xfrm>
        </p:spPr>
        <p:txBody>
          <a:bodyPr/>
          <a:lstStyle/>
          <a:p>
            <a:r>
              <a:rPr lang="en-US" dirty="0"/>
              <a:t>for displacement and climate</a:t>
            </a:r>
          </a:p>
        </p:txBody>
      </p:sp>
    </p:spTree>
    <p:extLst>
      <p:ext uri="{BB962C8B-B14F-4D97-AF65-F5344CB8AC3E}">
        <p14:creationId xmlns:p14="http://schemas.microsoft.com/office/powerpoint/2010/main" val="2595756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CFFE-68B8-A948-A085-81DEBA185A2B}"/>
              </a:ext>
            </a:extLst>
          </p:cNvPr>
          <p:cNvSpPr>
            <a:spLocks noGrp="1"/>
          </p:cNvSpPr>
          <p:nvPr>
            <p:ph type="title"/>
          </p:nvPr>
        </p:nvSpPr>
        <p:spPr>
          <a:xfrm>
            <a:off x="838199" y="400750"/>
            <a:ext cx="10044953" cy="776288"/>
          </a:xfrm>
        </p:spPr>
        <p:txBody>
          <a:bodyPr>
            <a:normAutofit/>
          </a:bodyPr>
          <a:lstStyle/>
          <a:p>
            <a:r>
              <a:rPr lang="en-US" sz="3600" dirty="0"/>
              <a:t>Role of national law</a:t>
            </a:r>
          </a:p>
        </p:txBody>
      </p:sp>
      <p:sp>
        <p:nvSpPr>
          <p:cNvPr id="3" name="Content Placeholder 2">
            <a:extLst>
              <a:ext uri="{FF2B5EF4-FFF2-40B4-BE49-F238E27FC236}">
                <a16:creationId xmlns:a16="http://schemas.microsoft.com/office/drawing/2014/main" id="{0EA33980-5C1A-B042-A2BE-019C8EED8AC5}"/>
              </a:ext>
            </a:extLst>
          </p:cNvPr>
          <p:cNvSpPr>
            <a:spLocks noGrp="1"/>
          </p:cNvSpPr>
          <p:nvPr>
            <p:ph idx="1"/>
          </p:nvPr>
        </p:nvSpPr>
        <p:spPr>
          <a:xfrm>
            <a:off x="838199" y="1307259"/>
            <a:ext cx="6773216" cy="4243481"/>
          </a:xfrm>
        </p:spPr>
        <p:txBody>
          <a:bodyPr>
            <a:normAutofit fontScale="62500" lnSpcReduction="20000"/>
          </a:bodyPr>
          <a:lstStyle/>
          <a:p>
            <a:pPr>
              <a:lnSpc>
                <a:spcPct val="120000"/>
              </a:lnSpc>
              <a:spcAft>
                <a:spcPts val="1200"/>
              </a:spcAft>
            </a:pPr>
            <a:r>
              <a:rPr lang="en-US" dirty="0"/>
              <a:t>National law plays an essential role in ensuring that international laws, standards and guidelines are effectively implemented. </a:t>
            </a:r>
          </a:p>
          <a:p>
            <a:pPr>
              <a:lnSpc>
                <a:spcPct val="120000"/>
              </a:lnSpc>
              <a:spcAft>
                <a:spcPts val="1200"/>
              </a:spcAft>
            </a:pPr>
            <a:r>
              <a:rPr lang="en-US" dirty="0"/>
              <a:t>States that ratify international treaties have mechanisms in place to ensure their provisions are put into effect, although this varies from country to country. </a:t>
            </a:r>
          </a:p>
          <a:p>
            <a:pPr>
              <a:lnSpc>
                <a:spcPct val="120000"/>
              </a:lnSpc>
              <a:spcAft>
                <a:spcPts val="1200"/>
              </a:spcAft>
            </a:pPr>
            <a:r>
              <a:rPr lang="en-US" dirty="0"/>
              <a:t>For soft law and other guidance, implementation is even less certain and often requires concerted advocacy and support from humanitarian and development organisations to ensure that commitments are fully </a:t>
            </a:r>
            <a:r>
              <a:rPr lang="en-US" dirty="0" err="1"/>
              <a:t>realised</a:t>
            </a:r>
            <a:r>
              <a:rPr lang="en-US" dirty="0"/>
              <a:t>.</a:t>
            </a:r>
          </a:p>
        </p:txBody>
      </p:sp>
      <p:pic>
        <p:nvPicPr>
          <p:cNvPr id="4" name="Picture 3">
            <a:extLst>
              <a:ext uri="{FF2B5EF4-FFF2-40B4-BE49-F238E27FC236}">
                <a16:creationId xmlns:a16="http://schemas.microsoft.com/office/drawing/2014/main" id="{E4E9BCA6-B02B-1C46-BD30-42D011234D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2963" y="1177038"/>
            <a:ext cx="3772314" cy="3768697"/>
          </a:xfrm>
          <a:prstGeom prst="rect">
            <a:avLst/>
          </a:prstGeom>
        </p:spPr>
      </p:pic>
    </p:spTree>
    <p:extLst>
      <p:ext uri="{BB962C8B-B14F-4D97-AF65-F5344CB8AC3E}">
        <p14:creationId xmlns:p14="http://schemas.microsoft.com/office/powerpoint/2010/main" val="383769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47AD-AFBB-4C4B-9DD5-D7CA96EB921E}"/>
              </a:ext>
            </a:extLst>
          </p:cNvPr>
          <p:cNvSpPr>
            <a:spLocks noGrp="1"/>
          </p:cNvSpPr>
          <p:nvPr>
            <p:ph type="title"/>
          </p:nvPr>
        </p:nvSpPr>
        <p:spPr>
          <a:xfrm>
            <a:off x="838200" y="400750"/>
            <a:ext cx="10044953" cy="776288"/>
          </a:xfrm>
        </p:spPr>
        <p:txBody>
          <a:bodyPr>
            <a:normAutofit/>
          </a:bodyPr>
          <a:lstStyle/>
          <a:p>
            <a:r>
              <a:rPr lang="en-US" sz="3600" dirty="0"/>
              <a:t>Filling the gaps</a:t>
            </a:r>
          </a:p>
        </p:txBody>
      </p:sp>
      <p:sp>
        <p:nvSpPr>
          <p:cNvPr id="3" name="Content Placeholder 2">
            <a:extLst>
              <a:ext uri="{FF2B5EF4-FFF2-40B4-BE49-F238E27FC236}">
                <a16:creationId xmlns:a16="http://schemas.microsoft.com/office/drawing/2014/main" id="{C5D2C7A5-1D6D-1249-BB47-0FAB6B962E4B}"/>
              </a:ext>
            </a:extLst>
          </p:cNvPr>
          <p:cNvSpPr>
            <a:spLocks noGrp="1"/>
          </p:cNvSpPr>
          <p:nvPr>
            <p:ph idx="1"/>
          </p:nvPr>
        </p:nvSpPr>
        <p:spPr>
          <a:xfrm>
            <a:off x="635977" y="1473932"/>
            <a:ext cx="7146701" cy="4472144"/>
          </a:xfrm>
        </p:spPr>
        <p:txBody>
          <a:bodyPr>
            <a:normAutofit fontScale="55000" lnSpcReduction="20000"/>
          </a:bodyPr>
          <a:lstStyle/>
          <a:p>
            <a:pPr>
              <a:lnSpc>
                <a:spcPct val="120000"/>
              </a:lnSpc>
              <a:spcAft>
                <a:spcPts val="1200"/>
              </a:spcAft>
            </a:pPr>
            <a:r>
              <a:rPr lang="en-US" dirty="0"/>
              <a:t>Most countries have laws and policies relating to </a:t>
            </a:r>
            <a:r>
              <a:rPr lang="en-US" b="1" dirty="0"/>
              <a:t>climate change and/or disasters</a:t>
            </a:r>
            <a:r>
              <a:rPr lang="en-US" dirty="0"/>
              <a:t>, which establish the legal basis and institutional arrangements for addressing these risks from national to local level. </a:t>
            </a:r>
          </a:p>
          <a:p>
            <a:pPr>
              <a:lnSpc>
                <a:spcPct val="120000"/>
              </a:lnSpc>
              <a:spcAft>
                <a:spcPts val="1200"/>
              </a:spcAft>
            </a:pPr>
            <a:r>
              <a:rPr lang="en-US" dirty="0"/>
              <a:t>Unfortunately, research has shown that many issues relating to </a:t>
            </a:r>
            <a:r>
              <a:rPr lang="en-US" b="1" dirty="0"/>
              <a:t>displacement</a:t>
            </a:r>
            <a:r>
              <a:rPr lang="en-US" dirty="0"/>
              <a:t> in these contexts are poorly addressed or absent.</a:t>
            </a:r>
          </a:p>
          <a:p>
            <a:pPr>
              <a:lnSpc>
                <a:spcPct val="120000"/>
              </a:lnSpc>
              <a:spcAft>
                <a:spcPts val="1200"/>
              </a:spcAft>
            </a:pPr>
            <a:r>
              <a:rPr lang="en-US" dirty="0"/>
              <a:t>The IFRC has been engaged in disaster law issues for many years, including the development of </a:t>
            </a:r>
            <a:r>
              <a:rPr lang="en-US" b="1" dirty="0"/>
              <a:t>international standards and guidance</a:t>
            </a:r>
            <a:r>
              <a:rPr lang="en-US" dirty="0"/>
              <a:t>.</a:t>
            </a:r>
          </a:p>
          <a:p>
            <a:pPr>
              <a:lnSpc>
                <a:spcPct val="120000"/>
              </a:lnSpc>
              <a:spcAft>
                <a:spcPts val="1200"/>
              </a:spcAft>
            </a:pPr>
            <a:r>
              <a:rPr lang="en-US" dirty="0"/>
              <a:t>Through the network of National Red Cross and Red Crescent Societies, it has played an influential role in </a:t>
            </a:r>
            <a:r>
              <a:rPr lang="en-US" b="1" dirty="0"/>
              <a:t>strengthening national disaster laws and policies</a:t>
            </a:r>
            <a:r>
              <a:rPr lang="en-US" dirty="0"/>
              <a:t> in many countries and more recently has developed a set of Legal Checklists to further support this process.</a:t>
            </a:r>
          </a:p>
        </p:txBody>
      </p:sp>
      <p:pic>
        <p:nvPicPr>
          <p:cNvPr id="4" name="Picture 3">
            <a:extLst>
              <a:ext uri="{FF2B5EF4-FFF2-40B4-BE49-F238E27FC236}">
                <a16:creationId xmlns:a16="http://schemas.microsoft.com/office/drawing/2014/main" id="{9BFABB24-0C30-7C4B-BBF5-563C75AF31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56938" y="1685192"/>
            <a:ext cx="4196862" cy="4196862"/>
          </a:xfrm>
          <a:prstGeom prst="rect">
            <a:avLst/>
          </a:prstGeom>
        </p:spPr>
      </p:pic>
    </p:spTree>
    <p:extLst>
      <p:ext uri="{BB962C8B-B14F-4D97-AF65-F5344CB8AC3E}">
        <p14:creationId xmlns:p14="http://schemas.microsoft.com/office/powerpoint/2010/main" val="2925681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3BA26-DC9A-2A46-90EB-04FA2801A5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300000">
            <a:off x="4317804" y="1410129"/>
            <a:ext cx="3228699" cy="4606616"/>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83946620-6734-FB4D-B9EA-026E338D6F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0000">
            <a:off x="8092893" y="1410129"/>
            <a:ext cx="3228699" cy="457275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C6C24DE-52C8-1446-A06C-CEF045A68A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300000">
            <a:off x="688157" y="1410129"/>
            <a:ext cx="3228699" cy="4567277"/>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CBF79874-D2FE-9646-A8BA-EDC52F06B42B}"/>
              </a:ext>
            </a:extLst>
          </p:cNvPr>
          <p:cNvSpPr>
            <a:spLocks noGrp="1"/>
          </p:cNvSpPr>
          <p:nvPr>
            <p:ph type="title"/>
          </p:nvPr>
        </p:nvSpPr>
        <p:spPr>
          <a:xfrm>
            <a:off x="810000" y="222849"/>
            <a:ext cx="10044953" cy="776288"/>
          </a:xfrm>
        </p:spPr>
        <p:txBody>
          <a:bodyPr>
            <a:normAutofit/>
          </a:bodyPr>
          <a:lstStyle/>
          <a:p>
            <a:r>
              <a:rPr lang="en-US" sz="3600" dirty="0"/>
              <a:t>IFRC Legal Checklists</a:t>
            </a:r>
          </a:p>
        </p:txBody>
      </p:sp>
    </p:spTree>
    <p:extLst>
      <p:ext uri="{BB962C8B-B14F-4D97-AF65-F5344CB8AC3E}">
        <p14:creationId xmlns:p14="http://schemas.microsoft.com/office/powerpoint/2010/main" val="850699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4E52-A2B5-1741-AD0E-172C2B91EF11}"/>
              </a:ext>
            </a:extLst>
          </p:cNvPr>
          <p:cNvSpPr>
            <a:spLocks noGrp="1"/>
          </p:cNvSpPr>
          <p:nvPr>
            <p:ph type="title"/>
          </p:nvPr>
        </p:nvSpPr>
        <p:spPr>
          <a:xfrm>
            <a:off x="748048" y="231820"/>
            <a:ext cx="10044953" cy="776288"/>
          </a:xfrm>
        </p:spPr>
        <p:txBody>
          <a:bodyPr>
            <a:normAutofit/>
          </a:bodyPr>
          <a:lstStyle/>
          <a:p>
            <a:r>
              <a:rPr lang="en-US" sz="3600" dirty="0"/>
              <a:t>IFRC legal checklists</a:t>
            </a:r>
          </a:p>
        </p:txBody>
      </p:sp>
      <p:sp>
        <p:nvSpPr>
          <p:cNvPr id="3" name="Content Placeholder 2">
            <a:extLst>
              <a:ext uri="{FF2B5EF4-FFF2-40B4-BE49-F238E27FC236}">
                <a16:creationId xmlns:a16="http://schemas.microsoft.com/office/drawing/2014/main" id="{14A7E65C-CFD9-3945-8D54-01DCCB876FB3}"/>
              </a:ext>
            </a:extLst>
          </p:cNvPr>
          <p:cNvSpPr>
            <a:spLocks noGrp="1"/>
          </p:cNvSpPr>
          <p:nvPr>
            <p:ph idx="1"/>
          </p:nvPr>
        </p:nvSpPr>
        <p:spPr>
          <a:xfrm>
            <a:off x="748048" y="1307259"/>
            <a:ext cx="6283817" cy="4243481"/>
          </a:xfrm>
        </p:spPr>
        <p:txBody>
          <a:bodyPr>
            <a:normAutofit lnSpcReduction="10000"/>
          </a:bodyPr>
          <a:lstStyle/>
          <a:p>
            <a:pPr>
              <a:lnSpc>
                <a:spcPct val="110000"/>
              </a:lnSpc>
              <a:spcAft>
                <a:spcPts val="600"/>
              </a:spcAft>
            </a:pPr>
            <a:r>
              <a:rPr lang="en-US" sz="2000" dirty="0"/>
              <a:t>Detailed guidance on strengthening national law and policy in the areas of:</a:t>
            </a:r>
          </a:p>
          <a:p>
            <a:pPr lvl="1">
              <a:lnSpc>
                <a:spcPct val="110000"/>
              </a:lnSpc>
              <a:spcAft>
                <a:spcPts val="600"/>
              </a:spcAft>
            </a:pPr>
            <a:r>
              <a:rPr lang="en-US" sz="1600" dirty="0"/>
              <a:t>disaster risk reduction</a:t>
            </a:r>
          </a:p>
          <a:p>
            <a:pPr lvl="1">
              <a:lnSpc>
                <a:spcPct val="110000"/>
              </a:lnSpc>
              <a:spcAft>
                <a:spcPts val="600"/>
              </a:spcAft>
            </a:pPr>
            <a:r>
              <a:rPr lang="en-US" sz="1600" dirty="0"/>
              <a:t>disaster preparedness and response </a:t>
            </a:r>
          </a:p>
          <a:p>
            <a:pPr lvl="1">
              <a:lnSpc>
                <a:spcPct val="110000"/>
              </a:lnSpc>
              <a:spcAft>
                <a:spcPts val="600"/>
              </a:spcAft>
            </a:pPr>
            <a:r>
              <a:rPr lang="en-US" sz="1600" dirty="0"/>
              <a:t>international disaster response </a:t>
            </a:r>
          </a:p>
          <a:p>
            <a:pPr>
              <a:lnSpc>
                <a:spcPct val="110000"/>
              </a:lnSpc>
              <a:spcAft>
                <a:spcPts val="600"/>
              </a:spcAft>
            </a:pPr>
            <a:r>
              <a:rPr lang="en-US" sz="2000" dirty="0"/>
              <a:t>Also address a number of important aspects with regard to displacement from climate change and disaster. </a:t>
            </a:r>
          </a:p>
          <a:p>
            <a:pPr>
              <a:lnSpc>
                <a:spcPct val="110000"/>
              </a:lnSpc>
              <a:spcAft>
                <a:spcPts val="600"/>
              </a:spcAft>
            </a:pPr>
            <a:r>
              <a:rPr lang="en-US" sz="2000" dirty="0"/>
              <a:t>Developed through extensive review of global literature, as well as country case studies and good practice.</a:t>
            </a:r>
          </a:p>
        </p:txBody>
      </p:sp>
      <p:pic>
        <p:nvPicPr>
          <p:cNvPr id="6" name="Picture 5">
            <a:extLst>
              <a:ext uri="{FF2B5EF4-FFF2-40B4-BE49-F238E27FC236}">
                <a16:creationId xmlns:a16="http://schemas.microsoft.com/office/drawing/2014/main" id="{12D50F14-DB03-CA49-AEBE-3E0A1E6750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11460" y="1189755"/>
            <a:ext cx="4360985" cy="4360985"/>
          </a:xfrm>
          <a:prstGeom prst="rect">
            <a:avLst/>
          </a:prstGeom>
        </p:spPr>
      </p:pic>
    </p:spTree>
    <p:extLst>
      <p:ext uri="{BB962C8B-B14F-4D97-AF65-F5344CB8AC3E}">
        <p14:creationId xmlns:p14="http://schemas.microsoft.com/office/powerpoint/2010/main" val="309417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339E-B6BA-A143-8DA2-B02A81F4CF0C}"/>
              </a:ext>
            </a:extLst>
          </p:cNvPr>
          <p:cNvSpPr>
            <a:spLocks noGrp="1"/>
          </p:cNvSpPr>
          <p:nvPr>
            <p:ph type="title"/>
          </p:nvPr>
        </p:nvSpPr>
        <p:spPr>
          <a:xfrm>
            <a:off x="692524" y="261516"/>
            <a:ext cx="10080812" cy="839041"/>
          </a:xfrm>
        </p:spPr>
        <p:txBody>
          <a:bodyPr>
            <a:noAutofit/>
          </a:bodyPr>
          <a:lstStyle/>
          <a:p>
            <a:r>
              <a:rPr lang="en-US" sz="3200" dirty="0"/>
              <a:t>Considerations for national laws and policies </a:t>
            </a:r>
          </a:p>
        </p:txBody>
      </p:sp>
      <p:sp>
        <p:nvSpPr>
          <p:cNvPr id="3" name="Content Placeholder 2">
            <a:extLst>
              <a:ext uri="{FF2B5EF4-FFF2-40B4-BE49-F238E27FC236}">
                <a16:creationId xmlns:a16="http://schemas.microsoft.com/office/drawing/2014/main" id="{3D012C53-2C9F-F441-BA0B-86534CC3CC50}"/>
              </a:ext>
            </a:extLst>
          </p:cNvPr>
          <p:cNvSpPr>
            <a:spLocks noGrp="1"/>
          </p:cNvSpPr>
          <p:nvPr>
            <p:ph sz="half" idx="1"/>
          </p:nvPr>
        </p:nvSpPr>
        <p:spPr>
          <a:xfrm>
            <a:off x="692524" y="1253330"/>
            <a:ext cx="5181600" cy="4690269"/>
          </a:xfrm>
        </p:spPr>
        <p:txBody>
          <a:bodyPr>
            <a:normAutofit fontScale="55000" lnSpcReduction="20000"/>
          </a:bodyPr>
          <a:lstStyle/>
          <a:p>
            <a:pPr marL="0" indent="0">
              <a:lnSpc>
                <a:spcPct val="120000"/>
              </a:lnSpc>
              <a:buNone/>
            </a:pPr>
            <a:r>
              <a:rPr lang="en-US" b="1" dirty="0"/>
              <a:t>Disaster and climate-related displacement</a:t>
            </a:r>
          </a:p>
          <a:p>
            <a:pPr marL="0" indent="0">
              <a:lnSpc>
                <a:spcPct val="120000"/>
              </a:lnSpc>
              <a:buNone/>
            </a:pPr>
            <a:endParaRPr lang="en-US" dirty="0"/>
          </a:p>
          <a:p>
            <a:pPr marL="0" indent="0">
              <a:lnSpc>
                <a:spcPct val="120000"/>
              </a:lnSpc>
              <a:buNone/>
            </a:pPr>
            <a:r>
              <a:rPr lang="en-US" dirty="0"/>
              <a:t>Does the land and/or policy:</a:t>
            </a:r>
            <a:endParaRPr lang="en-AU" dirty="0"/>
          </a:p>
          <a:p>
            <a:pPr>
              <a:lnSpc>
                <a:spcPct val="120000"/>
              </a:lnSpc>
            </a:pPr>
            <a:r>
              <a:rPr lang="en-AU" dirty="0"/>
              <a:t>Address the reduction of the risk of disaster and climate displacement?</a:t>
            </a:r>
          </a:p>
          <a:p>
            <a:pPr>
              <a:lnSpc>
                <a:spcPct val="120000"/>
              </a:lnSpc>
            </a:pPr>
            <a:r>
              <a:rPr lang="en-AU" dirty="0"/>
              <a:t>Include persons displaced by disasters and the effects of climate change?</a:t>
            </a:r>
          </a:p>
          <a:p>
            <a:pPr>
              <a:lnSpc>
                <a:spcPct val="120000"/>
              </a:lnSpc>
            </a:pPr>
            <a:r>
              <a:rPr lang="en-AU" dirty="0"/>
              <a:t>Mandate contingency planning for internal displacement caused by disasters and the effects of climate change? </a:t>
            </a:r>
          </a:p>
          <a:p>
            <a:pPr>
              <a:lnSpc>
                <a:spcPct val="120000"/>
              </a:lnSpc>
            </a:pPr>
            <a:r>
              <a:rPr lang="en-AU" dirty="0"/>
              <a:t>Include the identification, entry, stay and entitlements of cross-border disaster-displaced persons in a way which is consistent with human rights law? </a:t>
            </a:r>
          </a:p>
          <a:p>
            <a:pPr marL="0" indent="0">
              <a:lnSpc>
                <a:spcPct val="120000"/>
              </a:lnSpc>
              <a:buNone/>
            </a:pPr>
            <a:endParaRPr lang="en-AU" dirty="0"/>
          </a:p>
        </p:txBody>
      </p:sp>
      <p:sp>
        <p:nvSpPr>
          <p:cNvPr id="4" name="Content Placeholder 3">
            <a:extLst>
              <a:ext uri="{FF2B5EF4-FFF2-40B4-BE49-F238E27FC236}">
                <a16:creationId xmlns:a16="http://schemas.microsoft.com/office/drawing/2014/main" id="{B170EBBE-8100-DD4B-A5DD-D1166FA3A99C}"/>
              </a:ext>
            </a:extLst>
          </p:cNvPr>
          <p:cNvSpPr>
            <a:spLocks noGrp="1"/>
          </p:cNvSpPr>
          <p:nvPr>
            <p:ph sz="half" idx="2"/>
          </p:nvPr>
        </p:nvSpPr>
        <p:spPr>
          <a:xfrm>
            <a:off x="5874124" y="3598464"/>
            <a:ext cx="5181600" cy="4351338"/>
          </a:xfrm>
        </p:spPr>
        <p:txBody>
          <a:bodyPr>
            <a:normAutofit fontScale="55000" lnSpcReduction="20000"/>
          </a:bodyPr>
          <a:lstStyle/>
          <a:p>
            <a:pPr>
              <a:lnSpc>
                <a:spcPct val="120000"/>
              </a:lnSpc>
            </a:pPr>
            <a:r>
              <a:rPr lang="en-AU" dirty="0"/>
              <a:t>Provide for cross-border disaster-displaced persons, including vulnerable displaced groups, to receive protection and assistance to meet their basic needs during their stay? </a:t>
            </a:r>
          </a:p>
          <a:p>
            <a:pPr>
              <a:lnSpc>
                <a:spcPct val="120000"/>
              </a:lnSpc>
            </a:pPr>
            <a:r>
              <a:rPr lang="en-AU" dirty="0"/>
              <a:t>Establish criteria for determining when and under which circumstances cross-border disaster displaced persons may be returned? </a:t>
            </a:r>
          </a:p>
          <a:p>
            <a:pPr lvl="1">
              <a:lnSpc>
                <a:spcPct val="120000"/>
              </a:lnSpc>
            </a:pPr>
            <a:r>
              <a:rPr lang="en-AU" dirty="0"/>
              <a:t>If yes, are those criteria consistent with international human rights law? </a:t>
            </a:r>
          </a:p>
          <a:p>
            <a:pPr lvl="1">
              <a:lnSpc>
                <a:spcPct val="120000"/>
              </a:lnSpc>
            </a:pPr>
            <a:r>
              <a:rPr lang="en-AU" dirty="0"/>
              <a:t>If no, is there a law or policy regulating durable solutions for cross-border disaster displaced persons? </a:t>
            </a:r>
          </a:p>
          <a:p>
            <a:pPr>
              <a:lnSpc>
                <a:spcPct val="120000"/>
              </a:lnSpc>
            </a:pPr>
            <a:endParaRPr lang="en-US" dirty="0"/>
          </a:p>
        </p:txBody>
      </p:sp>
      <p:pic>
        <p:nvPicPr>
          <p:cNvPr id="5" name="Picture 4">
            <a:extLst>
              <a:ext uri="{FF2B5EF4-FFF2-40B4-BE49-F238E27FC236}">
                <a16:creationId xmlns:a16="http://schemas.microsoft.com/office/drawing/2014/main" id="{B1035FDD-4CBA-DB4C-8726-D3E2958C9B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5802" y="820684"/>
            <a:ext cx="3054722" cy="3057654"/>
          </a:xfrm>
          <a:prstGeom prst="rect">
            <a:avLst/>
          </a:prstGeom>
        </p:spPr>
      </p:pic>
    </p:spTree>
    <p:extLst>
      <p:ext uri="{BB962C8B-B14F-4D97-AF65-F5344CB8AC3E}">
        <p14:creationId xmlns:p14="http://schemas.microsoft.com/office/powerpoint/2010/main" val="3384167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339E-B6BA-A143-8DA2-B02A81F4CF0C}"/>
              </a:ext>
            </a:extLst>
          </p:cNvPr>
          <p:cNvSpPr>
            <a:spLocks noGrp="1"/>
          </p:cNvSpPr>
          <p:nvPr>
            <p:ph type="title"/>
          </p:nvPr>
        </p:nvSpPr>
        <p:spPr>
          <a:xfrm>
            <a:off x="692524" y="261516"/>
            <a:ext cx="10080812" cy="839041"/>
          </a:xfrm>
        </p:spPr>
        <p:txBody>
          <a:bodyPr>
            <a:noAutofit/>
          </a:bodyPr>
          <a:lstStyle/>
          <a:p>
            <a:r>
              <a:rPr lang="en-US" sz="3200" dirty="0"/>
              <a:t>Considerations for national laws and policies </a:t>
            </a:r>
          </a:p>
        </p:txBody>
      </p:sp>
      <p:sp>
        <p:nvSpPr>
          <p:cNvPr id="3" name="Content Placeholder 2">
            <a:extLst>
              <a:ext uri="{FF2B5EF4-FFF2-40B4-BE49-F238E27FC236}">
                <a16:creationId xmlns:a16="http://schemas.microsoft.com/office/drawing/2014/main" id="{3D012C53-2C9F-F441-BA0B-86534CC3CC50}"/>
              </a:ext>
            </a:extLst>
          </p:cNvPr>
          <p:cNvSpPr>
            <a:spLocks noGrp="1"/>
          </p:cNvSpPr>
          <p:nvPr>
            <p:ph sz="half" idx="1"/>
          </p:nvPr>
        </p:nvSpPr>
        <p:spPr>
          <a:xfrm>
            <a:off x="692524" y="1253330"/>
            <a:ext cx="5181600" cy="4690269"/>
          </a:xfrm>
        </p:spPr>
        <p:txBody>
          <a:bodyPr>
            <a:normAutofit fontScale="62500" lnSpcReduction="20000"/>
          </a:bodyPr>
          <a:lstStyle/>
          <a:p>
            <a:pPr marL="0" indent="0">
              <a:lnSpc>
                <a:spcPct val="120000"/>
              </a:lnSpc>
              <a:buNone/>
            </a:pPr>
            <a:r>
              <a:rPr lang="en-US" b="1" dirty="0"/>
              <a:t>Planned relocation</a:t>
            </a:r>
            <a:endParaRPr lang="en-US" dirty="0"/>
          </a:p>
          <a:p>
            <a:pPr marL="0" indent="0">
              <a:lnSpc>
                <a:spcPct val="120000"/>
              </a:lnSpc>
              <a:buNone/>
            </a:pPr>
            <a:r>
              <a:rPr lang="en-US" dirty="0"/>
              <a:t>Does the land and/or policy:</a:t>
            </a:r>
            <a:endParaRPr lang="en-AU" dirty="0"/>
          </a:p>
          <a:p>
            <a:pPr>
              <a:lnSpc>
                <a:spcPct val="120000"/>
              </a:lnSpc>
            </a:pPr>
            <a:r>
              <a:rPr lang="en-AU" dirty="0"/>
              <a:t>Establish a comprehensive framework for undertaking planned relocations?</a:t>
            </a:r>
          </a:p>
          <a:p>
            <a:pPr>
              <a:lnSpc>
                <a:spcPct val="120000"/>
              </a:lnSpc>
            </a:pPr>
            <a:r>
              <a:rPr lang="en-AU" dirty="0"/>
              <a:t>If so, does that framework include provisions that:</a:t>
            </a:r>
          </a:p>
          <a:p>
            <a:pPr marL="685800" lvl="2">
              <a:lnSpc>
                <a:spcPct val="120000"/>
              </a:lnSpc>
              <a:spcBef>
                <a:spcPts val="1000"/>
              </a:spcBef>
              <a:buFontTx/>
              <a:buChar char="-"/>
            </a:pPr>
            <a:r>
              <a:rPr lang="en-AU" sz="2500" dirty="0"/>
              <a:t>establish that planned relocation should be used as a measure of last resort and be conducted in accordance with relevant human rights;</a:t>
            </a:r>
            <a:r>
              <a:rPr lang="en-US" sz="2500" dirty="0"/>
              <a:t> </a:t>
            </a:r>
          </a:p>
          <a:p>
            <a:pPr marL="685800" lvl="2">
              <a:lnSpc>
                <a:spcPct val="120000"/>
              </a:lnSpc>
              <a:spcBef>
                <a:spcPts val="1000"/>
              </a:spcBef>
              <a:buFontTx/>
              <a:buChar char="-"/>
            </a:pPr>
            <a:r>
              <a:rPr lang="en-US" sz="2500" dirty="0"/>
              <a:t>entitle potentially relocated persons to legally challenge a planned relocation;</a:t>
            </a:r>
          </a:p>
          <a:p>
            <a:pPr marL="457200" lvl="1" indent="0">
              <a:lnSpc>
                <a:spcPct val="120000"/>
              </a:lnSpc>
              <a:buNone/>
            </a:pPr>
            <a:endParaRPr lang="en-AU" dirty="0"/>
          </a:p>
        </p:txBody>
      </p:sp>
      <p:sp>
        <p:nvSpPr>
          <p:cNvPr id="4" name="Content Placeholder 3">
            <a:extLst>
              <a:ext uri="{FF2B5EF4-FFF2-40B4-BE49-F238E27FC236}">
                <a16:creationId xmlns:a16="http://schemas.microsoft.com/office/drawing/2014/main" id="{B170EBBE-8100-DD4B-A5DD-D1166FA3A99C}"/>
              </a:ext>
            </a:extLst>
          </p:cNvPr>
          <p:cNvSpPr>
            <a:spLocks noGrp="1"/>
          </p:cNvSpPr>
          <p:nvPr>
            <p:ph sz="half" idx="2"/>
          </p:nvPr>
        </p:nvSpPr>
        <p:spPr>
          <a:xfrm>
            <a:off x="5874124" y="3429000"/>
            <a:ext cx="5181600" cy="4351338"/>
          </a:xfrm>
        </p:spPr>
        <p:txBody>
          <a:bodyPr>
            <a:normAutofit fontScale="62500" lnSpcReduction="20000"/>
          </a:bodyPr>
          <a:lstStyle/>
          <a:p>
            <a:pPr lvl="1">
              <a:lnSpc>
                <a:spcPct val="120000"/>
              </a:lnSpc>
              <a:buFontTx/>
              <a:buChar char="-"/>
            </a:pPr>
            <a:r>
              <a:rPr lang="en-US" dirty="0"/>
              <a:t>mandate a participatory approach to planned relocation involving all affected persons, including relocated persons and host populations; </a:t>
            </a:r>
          </a:p>
          <a:p>
            <a:pPr lvl="1">
              <a:lnSpc>
                <a:spcPct val="120000"/>
              </a:lnSpc>
              <a:buFontTx/>
              <a:buChar char="-"/>
            </a:pPr>
            <a:r>
              <a:rPr lang="en-US" dirty="0"/>
              <a:t>require that planned relocations improve, or maintain, the livelihood opportunities and living standards of relocated persons and host populations; and</a:t>
            </a:r>
          </a:p>
          <a:p>
            <a:pPr lvl="1">
              <a:lnSpc>
                <a:spcPct val="120000"/>
              </a:lnSpc>
              <a:buFontTx/>
              <a:buChar char="-"/>
            </a:pPr>
            <a:r>
              <a:rPr lang="en-US" dirty="0"/>
              <a:t>require that planned relocation mitigates adverse impacts on persons who live in close proximity to the areas from which persons are relocated.</a:t>
            </a:r>
          </a:p>
        </p:txBody>
      </p:sp>
      <p:pic>
        <p:nvPicPr>
          <p:cNvPr id="5" name="Picture 4">
            <a:extLst>
              <a:ext uri="{FF2B5EF4-FFF2-40B4-BE49-F238E27FC236}">
                <a16:creationId xmlns:a16="http://schemas.microsoft.com/office/drawing/2014/main" id="{99847226-C0EE-D547-909E-1E946ED8EB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9068" y="681036"/>
            <a:ext cx="3050585" cy="3047660"/>
          </a:xfrm>
          <a:prstGeom prst="rect">
            <a:avLst/>
          </a:prstGeom>
        </p:spPr>
      </p:pic>
    </p:spTree>
    <p:extLst>
      <p:ext uri="{BB962C8B-B14F-4D97-AF65-F5344CB8AC3E}">
        <p14:creationId xmlns:p14="http://schemas.microsoft.com/office/powerpoint/2010/main" val="398695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EC1C-1A5C-FC4B-9368-6C1BF30FCE37}"/>
              </a:ext>
            </a:extLst>
          </p:cNvPr>
          <p:cNvSpPr>
            <a:spLocks noGrp="1"/>
          </p:cNvSpPr>
          <p:nvPr>
            <p:ph type="ctrTitle"/>
          </p:nvPr>
        </p:nvSpPr>
        <p:spPr>
          <a:xfrm>
            <a:off x="1177479" y="1041400"/>
            <a:ext cx="9144000" cy="2387600"/>
          </a:xfrm>
        </p:spPr>
        <p:txBody>
          <a:bodyPr/>
          <a:lstStyle/>
          <a:p>
            <a:pPr algn="l"/>
            <a:r>
              <a:rPr lang="en-US" dirty="0"/>
              <a:t>International legal frameworks</a:t>
            </a:r>
          </a:p>
        </p:txBody>
      </p:sp>
      <p:sp>
        <p:nvSpPr>
          <p:cNvPr id="3" name="Subtitle 2">
            <a:extLst>
              <a:ext uri="{FF2B5EF4-FFF2-40B4-BE49-F238E27FC236}">
                <a16:creationId xmlns:a16="http://schemas.microsoft.com/office/drawing/2014/main" id="{FCF1A1CF-1CAF-D849-B453-2AF63AA6EEFD}"/>
              </a:ext>
            </a:extLst>
          </p:cNvPr>
          <p:cNvSpPr>
            <a:spLocks noGrp="1"/>
          </p:cNvSpPr>
          <p:nvPr>
            <p:ph type="subTitle" idx="1"/>
          </p:nvPr>
        </p:nvSpPr>
        <p:spPr>
          <a:xfrm>
            <a:off x="1177479" y="3557723"/>
            <a:ext cx="8313258" cy="1655762"/>
          </a:xfrm>
        </p:spPr>
        <p:txBody>
          <a:bodyPr/>
          <a:lstStyle/>
          <a:p>
            <a:pPr algn="l"/>
            <a:r>
              <a:rPr lang="en-US" dirty="0"/>
              <a:t>on displacement and climate</a:t>
            </a:r>
          </a:p>
        </p:txBody>
      </p:sp>
    </p:spTree>
    <p:extLst>
      <p:ext uri="{BB962C8B-B14F-4D97-AF65-F5344CB8AC3E}">
        <p14:creationId xmlns:p14="http://schemas.microsoft.com/office/powerpoint/2010/main" val="4039825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DE62-021E-2D42-8FA1-FBD0F73A84C8}"/>
              </a:ext>
            </a:extLst>
          </p:cNvPr>
          <p:cNvSpPr>
            <a:spLocks noGrp="1"/>
          </p:cNvSpPr>
          <p:nvPr>
            <p:ph type="title"/>
          </p:nvPr>
        </p:nvSpPr>
        <p:spPr>
          <a:xfrm>
            <a:off x="838200" y="399685"/>
            <a:ext cx="10515600" cy="2852737"/>
          </a:xfrm>
        </p:spPr>
        <p:txBody>
          <a:bodyPr/>
          <a:lstStyle/>
          <a:p>
            <a:r>
              <a:rPr lang="en-US" dirty="0"/>
              <a:t>Advocacy and dialogue</a:t>
            </a:r>
          </a:p>
        </p:txBody>
      </p:sp>
      <p:sp>
        <p:nvSpPr>
          <p:cNvPr id="3" name="Text Placeholder 2">
            <a:extLst>
              <a:ext uri="{FF2B5EF4-FFF2-40B4-BE49-F238E27FC236}">
                <a16:creationId xmlns:a16="http://schemas.microsoft.com/office/drawing/2014/main" id="{88D76BD7-85EC-6746-A270-46F2E2013138}"/>
              </a:ext>
            </a:extLst>
          </p:cNvPr>
          <p:cNvSpPr>
            <a:spLocks noGrp="1"/>
          </p:cNvSpPr>
          <p:nvPr>
            <p:ph type="body" idx="1"/>
          </p:nvPr>
        </p:nvSpPr>
        <p:spPr>
          <a:xfrm>
            <a:off x="838200" y="3147524"/>
            <a:ext cx="10515600" cy="1500187"/>
          </a:xfrm>
        </p:spPr>
        <p:txBody>
          <a:bodyPr/>
          <a:lstStyle/>
          <a:p>
            <a:r>
              <a:rPr lang="en-US" dirty="0"/>
              <a:t>on displacement and climate</a:t>
            </a:r>
          </a:p>
        </p:txBody>
      </p:sp>
    </p:spTree>
    <p:extLst>
      <p:ext uri="{BB962C8B-B14F-4D97-AF65-F5344CB8AC3E}">
        <p14:creationId xmlns:p14="http://schemas.microsoft.com/office/powerpoint/2010/main" val="1331079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8758-7CC3-DF46-AABA-FD4DFA6A6F08}"/>
              </a:ext>
            </a:extLst>
          </p:cNvPr>
          <p:cNvSpPr>
            <a:spLocks noGrp="1"/>
          </p:cNvSpPr>
          <p:nvPr>
            <p:ph type="title"/>
          </p:nvPr>
        </p:nvSpPr>
        <p:spPr>
          <a:xfrm>
            <a:off x="838199" y="246184"/>
            <a:ext cx="10044953" cy="776288"/>
          </a:xfrm>
        </p:spPr>
        <p:txBody>
          <a:bodyPr>
            <a:normAutofit/>
          </a:bodyPr>
          <a:lstStyle/>
          <a:p>
            <a:r>
              <a:rPr lang="en-US" sz="2800" dirty="0"/>
              <a:t>The role of National Societies</a:t>
            </a:r>
          </a:p>
        </p:txBody>
      </p:sp>
      <p:sp>
        <p:nvSpPr>
          <p:cNvPr id="3" name="Content Placeholder 2">
            <a:extLst>
              <a:ext uri="{FF2B5EF4-FFF2-40B4-BE49-F238E27FC236}">
                <a16:creationId xmlns:a16="http://schemas.microsoft.com/office/drawing/2014/main" id="{9016E6E5-AC17-8E4F-A0C2-9AD3190475A3}"/>
              </a:ext>
            </a:extLst>
          </p:cNvPr>
          <p:cNvSpPr>
            <a:spLocks noGrp="1"/>
          </p:cNvSpPr>
          <p:nvPr>
            <p:ph idx="1"/>
          </p:nvPr>
        </p:nvSpPr>
        <p:spPr>
          <a:xfrm>
            <a:off x="5073162" y="1104655"/>
            <a:ext cx="5809989" cy="5076337"/>
          </a:xfrm>
        </p:spPr>
        <p:txBody>
          <a:bodyPr>
            <a:normAutofit/>
          </a:bodyPr>
          <a:lstStyle/>
          <a:p>
            <a:pPr>
              <a:lnSpc>
                <a:spcPct val="110000"/>
              </a:lnSpc>
            </a:pPr>
            <a:r>
              <a:rPr lang="en-US" sz="1600" dirty="0"/>
              <a:t>Advocacy and dialogue is important for ensuring that displacement and climate issues are being addressed effectively.</a:t>
            </a:r>
          </a:p>
          <a:p>
            <a:pPr>
              <a:lnSpc>
                <a:spcPct val="110000"/>
              </a:lnSpc>
            </a:pPr>
            <a:endParaRPr lang="en-US" sz="1600" dirty="0"/>
          </a:p>
          <a:p>
            <a:pPr>
              <a:lnSpc>
                <a:spcPct val="110000"/>
              </a:lnSpc>
            </a:pPr>
            <a:r>
              <a:rPr lang="en-US" sz="1600" dirty="0"/>
              <a:t>National Societies have a unique role to play, bringing perspectives from many levels:</a:t>
            </a:r>
          </a:p>
          <a:p>
            <a:pPr marL="457200" lvl="1" indent="0">
              <a:lnSpc>
                <a:spcPct val="110000"/>
              </a:lnSpc>
              <a:buNone/>
            </a:pPr>
            <a:r>
              <a:rPr lang="en-US" sz="1400" dirty="0"/>
              <a:t>		Local</a:t>
            </a:r>
          </a:p>
          <a:p>
            <a:pPr marL="457200" lvl="1" indent="0">
              <a:lnSpc>
                <a:spcPct val="110000"/>
              </a:lnSpc>
              <a:buNone/>
            </a:pPr>
            <a:r>
              <a:rPr lang="en-US" sz="1400" dirty="0"/>
              <a:t>		National</a:t>
            </a:r>
          </a:p>
          <a:p>
            <a:pPr marL="457200" lvl="1" indent="0">
              <a:lnSpc>
                <a:spcPct val="110000"/>
              </a:lnSpc>
              <a:buNone/>
            </a:pPr>
            <a:r>
              <a:rPr lang="en-US" sz="1400" dirty="0"/>
              <a:t>		Global </a:t>
            </a:r>
          </a:p>
          <a:p>
            <a:pPr marL="457200" lvl="1" indent="0">
              <a:lnSpc>
                <a:spcPct val="110000"/>
              </a:lnSpc>
              <a:buNone/>
            </a:pPr>
            <a:endParaRPr lang="en-US" sz="1400" dirty="0"/>
          </a:p>
          <a:p>
            <a:pPr>
              <a:lnSpc>
                <a:spcPct val="110000"/>
              </a:lnSpc>
            </a:pPr>
            <a:r>
              <a:rPr lang="en-US" sz="1600" dirty="0"/>
              <a:t>National Societies also have a role as “auxiliary to the public authorities in the humanitarian field” which includes engagement and dialogue on behalf of vulnerable people.</a:t>
            </a:r>
          </a:p>
        </p:txBody>
      </p:sp>
      <p:pic>
        <p:nvPicPr>
          <p:cNvPr id="4" name="Picture 3">
            <a:extLst>
              <a:ext uri="{FF2B5EF4-FFF2-40B4-BE49-F238E27FC236}">
                <a16:creationId xmlns:a16="http://schemas.microsoft.com/office/drawing/2014/main" id="{8C98629F-F49B-754B-AC98-E11765DB40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985" y="820437"/>
            <a:ext cx="4973515" cy="4973515"/>
          </a:xfrm>
          <a:prstGeom prst="rect">
            <a:avLst/>
          </a:prstGeom>
        </p:spPr>
      </p:pic>
      <p:pic>
        <p:nvPicPr>
          <p:cNvPr id="5" name="Picture 4">
            <a:extLst>
              <a:ext uri="{FF2B5EF4-FFF2-40B4-BE49-F238E27FC236}">
                <a16:creationId xmlns:a16="http://schemas.microsoft.com/office/drawing/2014/main" id="{DAD70049-9E3A-9148-803E-720458EF09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0122" y="3299761"/>
            <a:ext cx="281353" cy="347360"/>
          </a:xfrm>
          <a:prstGeom prst="rect">
            <a:avLst/>
          </a:prstGeom>
        </p:spPr>
      </p:pic>
      <p:pic>
        <p:nvPicPr>
          <p:cNvPr id="6" name="Picture 5">
            <a:extLst>
              <a:ext uri="{FF2B5EF4-FFF2-40B4-BE49-F238E27FC236}">
                <a16:creationId xmlns:a16="http://schemas.microsoft.com/office/drawing/2014/main" id="{DE2C312C-8234-7249-A66A-80B10FFAA9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4425" y="3621420"/>
            <a:ext cx="347694" cy="347360"/>
          </a:xfrm>
          <a:prstGeom prst="rect">
            <a:avLst/>
          </a:prstGeom>
        </p:spPr>
      </p:pic>
      <p:pic>
        <p:nvPicPr>
          <p:cNvPr id="7" name="Picture 6">
            <a:extLst>
              <a:ext uri="{FF2B5EF4-FFF2-40B4-BE49-F238E27FC236}">
                <a16:creationId xmlns:a16="http://schemas.microsoft.com/office/drawing/2014/main" id="{A1225F3E-0576-964E-A23D-0CB19139CB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565069" y="3013630"/>
            <a:ext cx="286406" cy="286131"/>
          </a:xfrm>
          <a:prstGeom prst="rect">
            <a:avLst/>
          </a:prstGeom>
        </p:spPr>
      </p:pic>
    </p:spTree>
    <p:extLst>
      <p:ext uri="{BB962C8B-B14F-4D97-AF65-F5344CB8AC3E}">
        <p14:creationId xmlns:p14="http://schemas.microsoft.com/office/powerpoint/2010/main" val="3544443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1D39-3A87-CB4D-A50E-40C15257F127}"/>
              </a:ext>
            </a:extLst>
          </p:cNvPr>
          <p:cNvSpPr>
            <a:spLocks noGrp="1"/>
          </p:cNvSpPr>
          <p:nvPr>
            <p:ph type="title"/>
          </p:nvPr>
        </p:nvSpPr>
        <p:spPr>
          <a:xfrm>
            <a:off x="838199" y="219808"/>
            <a:ext cx="10044953" cy="776288"/>
          </a:xfrm>
        </p:spPr>
        <p:txBody>
          <a:bodyPr>
            <a:normAutofit/>
          </a:bodyPr>
          <a:lstStyle/>
          <a:p>
            <a:r>
              <a:rPr lang="en-US" sz="3200" dirty="0"/>
              <a:t>Displacement and advocacy</a:t>
            </a:r>
          </a:p>
        </p:txBody>
      </p:sp>
      <p:sp>
        <p:nvSpPr>
          <p:cNvPr id="3" name="Content Placeholder 2">
            <a:extLst>
              <a:ext uri="{FF2B5EF4-FFF2-40B4-BE49-F238E27FC236}">
                <a16:creationId xmlns:a16="http://schemas.microsoft.com/office/drawing/2014/main" id="{E539CA0C-E750-9048-B5B1-2D34D08F6D60}"/>
              </a:ext>
            </a:extLst>
          </p:cNvPr>
          <p:cNvSpPr>
            <a:spLocks noGrp="1"/>
          </p:cNvSpPr>
          <p:nvPr>
            <p:ph idx="1"/>
          </p:nvPr>
        </p:nvSpPr>
        <p:spPr>
          <a:xfrm>
            <a:off x="838199" y="1130560"/>
            <a:ext cx="5257801" cy="4997283"/>
          </a:xfrm>
        </p:spPr>
        <p:txBody>
          <a:bodyPr>
            <a:normAutofit lnSpcReduction="10000"/>
          </a:bodyPr>
          <a:lstStyle/>
          <a:p>
            <a:pPr>
              <a:lnSpc>
                <a:spcPct val="120000"/>
              </a:lnSpc>
              <a:spcAft>
                <a:spcPts val="1200"/>
              </a:spcAft>
            </a:pPr>
            <a:r>
              <a:rPr lang="en-US" sz="1600" dirty="0"/>
              <a:t>The </a:t>
            </a:r>
            <a:r>
              <a:rPr lang="en-US" sz="1600" b="1" dirty="0"/>
              <a:t>Movement Policy on Internal Displacement</a:t>
            </a:r>
            <a:r>
              <a:rPr lang="en-US" sz="1600" dirty="0"/>
              <a:t> places a strong emphasis on advocacy. </a:t>
            </a:r>
          </a:p>
          <a:p>
            <a:pPr>
              <a:lnSpc>
                <a:spcPct val="120000"/>
              </a:lnSpc>
              <a:spcAft>
                <a:spcPts val="1200"/>
              </a:spcAft>
            </a:pPr>
            <a:r>
              <a:rPr lang="en-US" sz="1600" dirty="0">
                <a:solidFill>
                  <a:schemeClr val="tx1"/>
                </a:solidFill>
              </a:rPr>
              <a:t>Principle 5 </a:t>
            </a:r>
            <a:r>
              <a:rPr lang="en-US" sz="1600" dirty="0"/>
              <a:t>specifically affirms the Movement’s commitment  advocacy and to empowering individuals and communities affected by displacement by “helping them to exercise their rights” including:</a:t>
            </a:r>
          </a:p>
          <a:p>
            <a:pPr lvl="1">
              <a:lnSpc>
                <a:spcPct val="120000"/>
              </a:lnSpc>
              <a:spcAft>
                <a:spcPts val="1200"/>
              </a:spcAft>
            </a:pPr>
            <a:r>
              <a:rPr lang="en-US" sz="1100" dirty="0"/>
              <a:t>Rights relating to physical safety and integrity (eg. right to life, freedom from torture, assault and rape)</a:t>
            </a:r>
          </a:p>
          <a:p>
            <a:pPr lvl="1">
              <a:lnSpc>
                <a:spcPct val="120000"/>
              </a:lnSpc>
              <a:spcAft>
                <a:spcPts val="1200"/>
              </a:spcAft>
            </a:pPr>
            <a:r>
              <a:rPr lang="en-US" sz="1100" dirty="0"/>
              <a:t>Rights to basic necessities (eg. food, water, health care, shelter)</a:t>
            </a:r>
          </a:p>
          <a:p>
            <a:pPr lvl="1">
              <a:lnSpc>
                <a:spcPct val="120000"/>
              </a:lnSpc>
              <a:spcAft>
                <a:spcPts val="1200"/>
              </a:spcAft>
            </a:pPr>
            <a:r>
              <a:rPr lang="en-US" sz="1100" dirty="0"/>
              <a:t>Other economic, social and cultural rights (eg. right to work and education, compensation for loss of property)</a:t>
            </a:r>
          </a:p>
          <a:p>
            <a:pPr lvl="1">
              <a:lnSpc>
                <a:spcPct val="120000"/>
              </a:lnSpc>
              <a:spcAft>
                <a:spcPts val="1200"/>
              </a:spcAft>
            </a:pPr>
            <a:r>
              <a:rPr lang="en-US" sz="1100" dirty="0"/>
              <a:t>Other civil and political rights (eg. to obtain personal documentation, political participation, non-discrimination) </a:t>
            </a:r>
            <a:endParaRPr lang="en-US" sz="1600" dirty="0"/>
          </a:p>
        </p:txBody>
      </p:sp>
      <p:pic>
        <p:nvPicPr>
          <p:cNvPr id="4" name="Picture 3">
            <a:extLst>
              <a:ext uri="{FF2B5EF4-FFF2-40B4-BE49-F238E27FC236}">
                <a16:creationId xmlns:a16="http://schemas.microsoft.com/office/drawing/2014/main" id="{04C509E3-2E18-B84C-9A9B-6B13E6FEB6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89901" y="982342"/>
            <a:ext cx="4893316" cy="4893316"/>
          </a:xfrm>
          <a:prstGeom prst="rect">
            <a:avLst/>
          </a:prstGeom>
        </p:spPr>
      </p:pic>
    </p:spTree>
    <p:extLst>
      <p:ext uri="{BB962C8B-B14F-4D97-AF65-F5344CB8AC3E}">
        <p14:creationId xmlns:p14="http://schemas.microsoft.com/office/powerpoint/2010/main" val="817631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1D39-3A87-CB4D-A50E-40C15257F127}"/>
              </a:ext>
            </a:extLst>
          </p:cNvPr>
          <p:cNvSpPr>
            <a:spLocks noGrp="1"/>
          </p:cNvSpPr>
          <p:nvPr>
            <p:ph type="title"/>
          </p:nvPr>
        </p:nvSpPr>
        <p:spPr>
          <a:xfrm>
            <a:off x="838199" y="219808"/>
            <a:ext cx="10044953" cy="776288"/>
          </a:xfrm>
        </p:spPr>
        <p:txBody>
          <a:bodyPr>
            <a:normAutofit/>
          </a:bodyPr>
          <a:lstStyle/>
          <a:p>
            <a:r>
              <a:rPr lang="en-US" sz="3200" dirty="0"/>
              <a:t>Displacement and dialogue with authorities</a:t>
            </a:r>
          </a:p>
        </p:txBody>
      </p:sp>
      <p:sp>
        <p:nvSpPr>
          <p:cNvPr id="3" name="Content Placeholder 2">
            <a:extLst>
              <a:ext uri="{FF2B5EF4-FFF2-40B4-BE49-F238E27FC236}">
                <a16:creationId xmlns:a16="http://schemas.microsoft.com/office/drawing/2014/main" id="{E539CA0C-E750-9048-B5B1-2D34D08F6D60}"/>
              </a:ext>
            </a:extLst>
          </p:cNvPr>
          <p:cNvSpPr>
            <a:spLocks noGrp="1"/>
          </p:cNvSpPr>
          <p:nvPr>
            <p:ph idx="1"/>
          </p:nvPr>
        </p:nvSpPr>
        <p:spPr>
          <a:xfrm>
            <a:off x="644912" y="996096"/>
            <a:ext cx="5974252" cy="5204440"/>
          </a:xfrm>
        </p:spPr>
        <p:txBody>
          <a:bodyPr>
            <a:normAutofit lnSpcReduction="10000"/>
          </a:bodyPr>
          <a:lstStyle/>
          <a:p>
            <a:pPr>
              <a:lnSpc>
                <a:spcPct val="120000"/>
              </a:lnSpc>
              <a:spcAft>
                <a:spcPts val="1200"/>
              </a:spcAft>
            </a:pPr>
            <a:r>
              <a:rPr lang="en-US" sz="1400" dirty="0"/>
              <a:t>The </a:t>
            </a:r>
            <a:r>
              <a:rPr lang="en-US" sz="1400" b="1" dirty="0"/>
              <a:t>Movement Policy on Internal Displacement </a:t>
            </a:r>
            <a:r>
              <a:rPr lang="en-US" sz="1400" dirty="0"/>
              <a:t>makes numerous references to the engagement with authorities and exercising the auxiliary role of National Societies. These include:</a:t>
            </a:r>
            <a:endParaRPr lang="en-US" sz="1100" dirty="0"/>
          </a:p>
          <a:p>
            <a:pPr lvl="1">
              <a:lnSpc>
                <a:spcPct val="120000"/>
              </a:lnSpc>
              <a:spcAft>
                <a:spcPts val="1200"/>
              </a:spcAft>
            </a:pPr>
            <a:r>
              <a:rPr lang="en-US" sz="1100" dirty="0"/>
              <a:t>Reminding authorities of their obligations under the normative framework for the protection and assistance of people affected by internal displacement </a:t>
            </a:r>
          </a:p>
          <a:p>
            <a:pPr lvl="1">
              <a:lnSpc>
                <a:spcPct val="120000"/>
              </a:lnSpc>
              <a:spcAft>
                <a:spcPts val="1200"/>
              </a:spcAft>
            </a:pPr>
            <a:r>
              <a:rPr lang="en-US" sz="1100" dirty="0"/>
              <a:t>Establishing a dialogue with authorities and gaining their trust through strict compliance with the Fundamental Principles </a:t>
            </a:r>
          </a:p>
          <a:p>
            <a:pPr lvl="1">
              <a:lnSpc>
                <a:spcPct val="120000"/>
              </a:lnSpc>
              <a:spcAft>
                <a:spcPts val="1200"/>
              </a:spcAft>
            </a:pPr>
            <a:r>
              <a:rPr lang="en-US" sz="1100" dirty="0"/>
              <a:t>Supporting authorities to meet their humanitarian responsibilities as auxiliaries, to the extent that resources, capacities and Fundamental Principles allow </a:t>
            </a:r>
          </a:p>
          <a:p>
            <a:pPr lvl="1">
              <a:lnSpc>
                <a:spcPct val="120000"/>
              </a:lnSpc>
              <a:spcAft>
                <a:spcPts val="1200"/>
              </a:spcAft>
            </a:pPr>
            <a:r>
              <a:rPr lang="en-US" sz="1100" dirty="0"/>
              <a:t>Limiting the extent to which the humanitarian responsibilities of authorities are substituted by the Movement, particularly where this is the result of a lack of political will rather than capacity </a:t>
            </a:r>
          </a:p>
          <a:p>
            <a:pPr lvl="1">
              <a:lnSpc>
                <a:spcPct val="120000"/>
              </a:lnSpc>
              <a:spcAft>
                <a:spcPts val="1200"/>
              </a:spcAft>
            </a:pPr>
            <a:r>
              <a:rPr lang="en-US" sz="1100" dirty="0"/>
              <a:t>Harnessing the Movement’s ability to gain access to decision-makers to prevent and respond to displacement </a:t>
            </a:r>
          </a:p>
          <a:p>
            <a:pPr lvl="1">
              <a:lnSpc>
                <a:spcPct val="120000"/>
              </a:lnSpc>
              <a:spcAft>
                <a:spcPts val="1200"/>
              </a:spcAft>
            </a:pPr>
            <a:r>
              <a:rPr lang="en-US" sz="1100" dirty="0"/>
              <a:t>Asking authorities and public services about arrangements for return and relocation programmes.</a:t>
            </a:r>
            <a:endParaRPr lang="en-US" sz="1400" dirty="0"/>
          </a:p>
        </p:txBody>
      </p:sp>
      <p:pic>
        <p:nvPicPr>
          <p:cNvPr id="4" name="Picture 3">
            <a:extLst>
              <a:ext uri="{FF2B5EF4-FFF2-40B4-BE49-F238E27FC236}">
                <a16:creationId xmlns:a16="http://schemas.microsoft.com/office/drawing/2014/main" id="{EBDE531C-E708-3645-B299-B922895810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4156" y="1289632"/>
            <a:ext cx="4274633" cy="4278735"/>
          </a:xfrm>
          <a:prstGeom prst="rect">
            <a:avLst/>
          </a:prstGeom>
        </p:spPr>
      </p:pic>
    </p:spTree>
    <p:extLst>
      <p:ext uri="{BB962C8B-B14F-4D97-AF65-F5344CB8AC3E}">
        <p14:creationId xmlns:p14="http://schemas.microsoft.com/office/powerpoint/2010/main" val="1291773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D3FF-3E9F-904B-909A-948602189B48}"/>
              </a:ext>
            </a:extLst>
          </p:cNvPr>
          <p:cNvSpPr>
            <a:spLocks noGrp="1"/>
          </p:cNvSpPr>
          <p:nvPr>
            <p:ph type="title"/>
          </p:nvPr>
        </p:nvSpPr>
        <p:spPr>
          <a:xfrm>
            <a:off x="609600" y="149469"/>
            <a:ext cx="10044953" cy="776288"/>
          </a:xfrm>
        </p:spPr>
        <p:txBody>
          <a:bodyPr>
            <a:normAutofit/>
          </a:bodyPr>
          <a:lstStyle/>
          <a:p>
            <a:r>
              <a:rPr lang="en-US" sz="2800" dirty="0"/>
              <a:t>Climate and advocacy</a:t>
            </a:r>
          </a:p>
        </p:txBody>
      </p:sp>
      <p:sp>
        <p:nvSpPr>
          <p:cNvPr id="4" name="Content Placeholder 3">
            <a:extLst>
              <a:ext uri="{FF2B5EF4-FFF2-40B4-BE49-F238E27FC236}">
                <a16:creationId xmlns:a16="http://schemas.microsoft.com/office/drawing/2014/main" id="{9AB045B7-062A-3D4D-996C-7E96CA13EC9A}"/>
              </a:ext>
            </a:extLst>
          </p:cNvPr>
          <p:cNvSpPr txBox="1">
            <a:spLocks noGrp="1"/>
          </p:cNvSpPr>
          <p:nvPr>
            <p:ph idx="1"/>
          </p:nvPr>
        </p:nvSpPr>
        <p:spPr>
          <a:xfrm>
            <a:off x="609600" y="1536174"/>
            <a:ext cx="5635084" cy="3785652"/>
          </a:xfrm>
          <a:prstGeom prst="rect">
            <a:avLst/>
          </a:prstGeom>
          <a:noFill/>
        </p:spPr>
        <p:txBody>
          <a:bodyPr wrap="square" rtlCol="0">
            <a:spAutoFit/>
          </a:bodyPr>
          <a:lstStyle/>
          <a:p>
            <a:pPr>
              <a:lnSpc>
                <a:spcPct val="100000"/>
              </a:lnSpc>
              <a:spcBef>
                <a:spcPts val="0"/>
              </a:spcBef>
            </a:pPr>
            <a:r>
              <a:rPr lang="en-GB" sz="1800" b="1" dirty="0"/>
              <a:t>Framework for Climate </a:t>
            </a:r>
            <a:r>
              <a:rPr lang="en-GB" sz="1800" b="1" dirty="0">
                <a:solidFill>
                  <a:schemeClr val="tx1"/>
                </a:solidFill>
              </a:rPr>
              <a:t>Action </a:t>
            </a:r>
            <a:r>
              <a:rPr lang="en-GB" sz="1800" dirty="0">
                <a:solidFill>
                  <a:schemeClr val="tx1"/>
                </a:solidFill>
              </a:rPr>
              <a:t>Area of Work 3: </a:t>
            </a:r>
            <a:r>
              <a:rPr lang="en-GB" sz="1800" dirty="0"/>
              <a:t>Influence and partner to increase our impact </a:t>
            </a:r>
          </a:p>
          <a:p>
            <a:pPr>
              <a:lnSpc>
                <a:spcPct val="100000"/>
              </a:lnSpc>
              <a:spcBef>
                <a:spcPts val="0"/>
              </a:spcBef>
              <a:spcAft>
                <a:spcPts val="0"/>
              </a:spcAft>
            </a:pPr>
            <a:endParaRPr lang="en-US" sz="2400" b="1" dirty="0"/>
          </a:p>
          <a:p>
            <a:pPr>
              <a:lnSpc>
                <a:spcPct val="100000"/>
              </a:lnSpc>
              <a:spcBef>
                <a:spcPts val="0"/>
              </a:spcBef>
              <a:spcAft>
                <a:spcPts val="0"/>
              </a:spcAft>
            </a:pPr>
            <a:r>
              <a:rPr lang="en-US" sz="1800" dirty="0"/>
              <a:t>The Framework defines success as: </a:t>
            </a:r>
          </a:p>
          <a:p>
            <a:pPr>
              <a:lnSpc>
                <a:spcPct val="100000"/>
              </a:lnSpc>
              <a:spcBef>
                <a:spcPts val="0"/>
              </a:spcBef>
              <a:spcAft>
                <a:spcPts val="0"/>
              </a:spcAft>
            </a:pPr>
            <a:endParaRPr lang="en-US" sz="1800" b="1" dirty="0"/>
          </a:p>
          <a:p>
            <a:pPr lvl="1">
              <a:lnSpc>
                <a:spcPct val="100000"/>
              </a:lnSpc>
              <a:spcBef>
                <a:spcPts val="0"/>
              </a:spcBef>
            </a:pPr>
            <a:r>
              <a:rPr lang="en-US" sz="1400" dirty="0"/>
              <a:t>National Societies and the IFRC are able to successfully </a:t>
            </a:r>
            <a:r>
              <a:rPr lang="en-US" sz="1400" b="1" dirty="0"/>
              <a:t>influence climate related laws, policies, plans and investments </a:t>
            </a:r>
            <a:r>
              <a:rPr lang="en-US" sz="1400" dirty="0"/>
              <a:t>to prioritize the needs of the most vulnerable, and are increasingly recognized and consulted in this role. </a:t>
            </a:r>
          </a:p>
          <a:p>
            <a:pPr lvl="1">
              <a:lnSpc>
                <a:spcPct val="100000"/>
              </a:lnSpc>
              <a:spcBef>
                <a:spcPts val="0"/>
              </a:spcBef>
            </a:pPr>
            <a:endParaRPr lang="en-US" sz="1400" dirty="0"/>
          </a:p>
          <a:p>
            <a:pPr lvl="1">
              <a:lnSpc>
                <a:spcPct val="100000"/>
              </a:lnSpc>
              <a:spcBef>
                <a:spcPts val="0"/>
              </a:spcBef>
            </a:pPr>
            <a:r>
              <a:rPr lang="en-US" sz="1400" dirty="0"/>
              <a:t>New </a:t>
            </a:r>
            <a:r>
              <a:rPr lang="en-US" sz="1400" b="1" dirty="0"/>
              <a:t>partnerships</a:t>
            </a:r>
            <a:r>
              <a:rPr lang="en-US" sz="1400" dirty="0"/>
              <a:t> are established with organizations and networks that strengthen our work and visibility in addressing climate change.</a:t>
            </a:r>
            <a:endParaRPr lang="en-GB" sz="1400" dirty="0"/>
          </a:p>
        </p:txBody>
      </p:sp>
      <p:pic>
        <p:nvPicPr>
          <p:cNvPr id="6" name="Picture 5">
            <a:extLst>
              <a:ext uri="{FF2B5EF4-FFF2-40B4-BE49-F238E27FC236}">
                <a16:creationId xmlns:a16="http://schemas.microsoft.com/office/drawing/2014/main" id="{D4B7315B-A554-3941-9D06-4374B8D910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75917" y="1278673"/>
            <a:ext cx="3791415" cy="3791415"/>
          </a:xfrm>
          <a:prstGeom prst="rect">
            <a:avLst/>
          </a:prstGeom>
        </p:spPr>
      </p:pic>
    </p:spTree>
    <p:extLst>
      <p:ext uri="{BB962C8B-B14F-4D97-AF65-F5344CB8AC3E}">
        <p14:creationId xmlns:p14="http://schemas.microsoft.com/office/powerpoint/2010/main" val="889644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D3FF-3E9F-904B-909A-948602189B48}"/>
              </a:ext>
            </a:extLst>
          </p:cNvPr>
          <p:cNvSpPr>
            <a:spLocks noGrp="1"/>
          </p:cNvSpPr>
          <p:nvPr>
            <p:ph type="title"/>
          </p:nvPr>
        </p:nvSpPr>
        <p:spPr>
          <a:xfrm>
            <a:off x="609600" y="149469"/>
            <a:ext cx="10044953" cy="776288"/>
          </a:xfrm>
        </p:spPr>
        <p:txBody>
          <a:bodyPr>
            <a:normAutofit/>
          </a:bodyPr>
          <a:lstStyle/>
          <a:p>
            <a:r>
              <a:rPr lang="en-US" sz="2800" dirty="0"/>
              <a:t>Climate and dialogue with authorities</a:t>
            </a:r>
          </a:p>
        </p:txBody>
      </p:sp>
      <p:sp>
        <p:nvSpPr>
          <p:cNvPr id="4" name="Content Placeholder 3">
            <a:extLst>
              <a:ext uri="{FF2B5EF4-FFF2-40B4-BE49-F238E27FC236}">
                <a16:creationId xmlns:a16="http://schemas.microsoft.com/office/drawing/2014/main" id="{9AB045B7-062A-3D4D-996C-7E96CA13EC9A}"/>
              </a:ext>
            </a:extLst>
          </p:cNvPr>
          <p:cNvSpPr txBox="1">
            <a:spLocks noGrp="1"/>
          </p:cNvSpPr>
          <p:nvPr>
            <p:ph idx="1"/>
          </p:nvPr>
        </p:nvSpPr>
        <p:spPr>
          <a:xfrm>
            <a:off x="609600" y="1416470"/>
            <a:ext cx="4911970" cy="3231654"/>
          </a:xfrm>
          <a:prstGeom prst="rect">
            <a:avLst/>
          </a:prstGeom>
          <a:noFill/>
        </p:spPr>
        <p:txBody>
          <a:bodyPr wrap="square" rtlCol="0">
            <a:spAutoFit/>
          </a:bodyPr>
          <a:lstStyle/>
          <a:p>
            <a:pPr marL="0" indent="0">
              <a:lnSpc>
                <a:spcPct val="100000"/>
              </a:lnSpc>
              <a:spcBef>
                <a:spcPts val="0"/>
              </a:spcBef>
              <a:spcAft>
                <a:spcPts val="1200"/>
              </a:spcAft>
              <a:buNone/>
            </a:pPr>
            <a:r>
              <a:rPr lang="en-GB" sz="1400" b="1" dirty="0"/>
              <a:t>National Adaptation Plans (NAPs)</a:t>
            </a:r>
          </a:p>
          <a:p>
            <a:pPr>
              <a:lnSpc>
                <a:spcPct val="100000"/>
              </a:lnSpc>
              <a:spcBef>
                <a:spcPts val="0"/>
              </a:spcBef>
              <a:spcAft>
                <a:spcPts val="1200"/>
              </a:spcAft>
            </a:pPr>
            <a:r>
              <a:rPr lang="en-GB" sz="1400" dirty="0"/>
              <a:t>At COP-17 in 2011, a decision was made to create National Adaptation Plans NAP for </a:t>
            </a:r>
            <a:r>
              <a:rPr lang="en-GB" sz="1400" b="1" dirty="0"/>
              <a:t>developing countries</a:t>
            </a:r>
            <a:r>
              <a:rPr lang="en-GB" sz="1400" dirty="0"/>
              <a:t>. </a:t>
            </a:r>
          </a:p>
          <a:p>
            <a:pPr>
              <a:lnSpc>
                <a:spcPct val="100000"/>
              </a:lnSpc>
              <a:spcBef>
                <a:spcPts val="0"/>
              </a:spcBef>
              <a:spcAft>
                <a:spcPts val="1200"/>
              </a:spcAft>
            </a:pPr>
            <a:r>
              <a:rPr lang="en-GB" sz="1400" dirty="0"/>
              <a:t>These are medium to long-term government </a:t>
            </a:r>
            <a:r>
              <a:rPr lang="en-GB" sz="1400" b="1" dirty="0"/>
              <a:t>plans and budgets </a:t>
            </a:r>
            <a:r>
              <a:rPr lang="en-GB" sz="1400" dirty="0"/>
              <a:t>for how to adapt to a changing climate and are closely aligned with development objectives (and SDGs)</a:t>
            </a:r>
          </a:p>
          <a:p>
            <a:pPr>
              <a:lnSpc>
                <a:spcPct val="100000"/>
              </a:lnSpc>
              <a:spcBef>
                <a:spcPts val="0"/>
              </a:spcBef>
              <a:spcAft>
                <a:spcPts val="1200"/>
              </a:spcAft>
            </a:pPr>
            <a:endParaRPr lang="en-GB" sz="1400" dirty="0"/>
          </a:p>
          <a:p>
            <a:pPr marL="0" indent="0">
              <a:lnSpc>
                <a:spcPct val="100000"/>
              </a:lnSpc>
              <a:spcBef>
                <a:spcPts val="0"/>
              </a:spcBef>
              <a:spcAft>
                <a:spcPts val="1200"/>
              </a:spcAft>
              <a:buNone/>
            </a:pPr>
            <a:endParaRPr lang="en-GB" sz="1400" dirty="0"/>
          </a:p>
          <a:p>
            <a:pPr>
              <a:lnSpc>
                <a:spcPct val="100000"/>
              </a:lnSpc>
              <a:spcBef>
                <a:spcPts val="0"/>
              </a:spcBef>
              <a:spcAft>
                <a:spcPts val="1200"/>
              </a:spcAft>
            </a:pPr>
            <a:endParaRPr lang="en-GB" sz="1400" dirty="0"/>
          </a:p>
        </p:txBody>
      </p:sp>
      <p:sp>
        <p:nvSpPr>
          <p:cNvPr id="3" name="Rectangle 2">
            <a:extLst>
              <a:ext uri="{FF2B5EF4-FFF2-40B4-BE49-F238E27FC236}">
                <a16:creationId xmlns:a16="http://schemas.microsoft.com/office/drawing/2014/main" id="{EF7B92FE-A5AE-954E-B3D2-4599182A4AB6}"/>
              </a:ext>
            </a:extLst>
          </p:cNvPr>
          <p:cNvSpPr/>
          <p:nvPr/>
        </p:nvSpPr>
        <p:spPr>
          <a:xfrm>
            <a:off x="4173417" y="3825703"/>
            <a:ext cx="6096000" cy="2431435"/>
          </a:xfrm>
          <a:prstGeom prst="rect">
            <a:avLst/>
          </a:prstGeom>
        </p:spPr>
        <p:txBody>
          <a:bodyPr>
            <a:spAutoFit/>
          </a:bodyPr>
          <a:lstStyle/>
          <a:p>
            <a:pPr>
              <a:spcAft>
                <a:spcPts val="1200"/>
              </a:spcAft>
            </a:pPr>
            <a:r>
              <a:rPr lang="en-US" alt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National Societies can play an important role to:</a:t>
            </a:r>
            <a:endParaRPr lang="en-US" altLang="en-US" dirty="0"/>
          </a:p>
          <a:p>
            <a:pPr marL="228600" indent="-228600">
              <a:spcAft>
                <a:spcPts val="1200"/>
              </a:spcAft>
              <a:buFont typeface="Arial" panose="020B0604020202020204" pitchFamily="34" charset="0"/>
              <a:buChar char="•"/>
            </a:pPr>
            <a:r>
              <a:rPr lang="en-US" alt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Engage in dialogue with authorities about the development of NAPs.</a:t>
            </a:r>
          </a:p>
          <a:p>
            <a:pPr marL="228600" indent="-228600">
              <a:spcAft>
                <a:spcPts val="1200"/>
              </a:spcAft>
              <a:buFont typeface="Arial" panose="020B0604020202020204" pitchFamily="34" charset="0"/>
              <a:buChar char="•"/>
            </a:pPr>
            <a:r>
              <a:rPr lang="en-US" alt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Ensure communities and vulnerable groups are included in the plans – not just infrastructure.</a:t>
            </a:r>
          </a:p>
          <a:p>
            <a:pPr marL="228600" indent="-228600">
              <a:spcAft>
                <a:spcPts val="1200"/>
              </a:spcAft>
              <a:buFont typeface="Arial" panose="020B0604020202020204" pitchFamily="34" charset="0"/>
              <a:buChar char="•"/>
            </a:pPr>
            <a:r>
              <a:rPr lang="en-US" alt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 local implementation and meeting the needs of the most vulnerable.</a:t>
            </a:r>
          </a:p>
          <a:p>
            <a:pPr marL="228600" indent="-228600">
              <a:spcAft>
                <a:spcPts val="1200"/>
              </a:spcAft>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23235C84-581A-3041-B60C-8F4F590A39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56683" y="1070651"/>
            <a:ext cx="2644624" cy="2644624"/>
          </a:xfrm>
          <a:prstGeom prst="rect">
            <a:avLst/>
          </a:prstGeom>
        </p:spPr>
      </p:pic>
      <p:pic>
        <p:nvPicPr>
          <p:cNvPr id="6" name="Picture 5">
            <a:extLst>
              <a:ext uri="{FF2B5EF4-FFF2-40B4-BE49-F238E27FC236}">
                <a16:creationId xmlns:a16="http://schemas.microsoft.com/office/drawing/2014/main" id="{C75575D0-5B8F-E248-9495-17420C38CF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7905" y="3564638"/>
            <a:ext cx="2467207" cy="2467207"/>
          </a:xfrm>
          <a:prstGeom prst="rect">
            <a:avLst/>
          </a:prstGeom>
        </p:spPr>
      </p:pic>
    </p:spTree>
    <p:extLst>
      <p:ext uri="{BB962C8B-B14F-4D97-AF65-F5344CB8AC3E}">
        <p14:creationId xmlns:p14="http://schemas.microsoft.com/office/powerpoint/2010/main" val="2962487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06F3-CAAB-684F-8CEF-5FFA0272566E}"/>
              </a:ext>
            </a:extLst>
          </p:cNvPr>
          <p:cNvSpPr>
            <a:spLocks noGrp="1"/>
          </p:cNvSpPr>
          <p:nvPr>
            <p:ph type="title"/>
          </p:nvPr>
        </p:nvSpPr>
        <p:spPr>
          <a:xfrm>
            <a:off x="1290836" y="0"/>
            <a:ext cx="10044953" cy="776288"/>
          </a:xfrm>
        </p:spPr>
        <p:txBody>
          <a:bodyPr>
            <a:noAutofit/>
          </a:bodyPr>
          <a:lstStyle/>
          <a:p>
            <a:r>
              <a:rPr lang="en-US" sz="2800" dirty="0"/>
              <a:t>Climate-related displacement: What can we do?</a:t>
            </a:r>
          </a:p>
        </p:txBody>
      </p:sp>
      <p:graphicFrame>
        <p:nvGraphicFramePr>
          <p:cNvPr id="4" name="Diagram 3">
            <a:extLst>
              <a:ext uri="{FF2B5EF4-FFF2-40B4-BE49-F238E27FC236}">
                <a16:creationId xmlns:a16="http://schemas.microsoft.com/office/drawing/2014/main" id="{4D8F24C5-C423-0D45-BB9A-FBB3C447E74E}"/>
              </a:ext>
            </a:extLst>
          </p:cNvPr>
          <p:cNvGraphicFramePr/>
          <p:nvPr>
            <p:extLst>
              <p:ext uri="{D42A27DB-BD31-4B8C-83A1-F6EECF244321}">
                <p14:modId xmlns:p14="http://schemas.microsoft.com/office/powerpoint/2010/main" val="877996852"/>
              </p:ext>
            </p:extLst>
          </p:nvPr>
        </p:nvGraphicFramePr>
        <p:xfrm>
          <a:off x="1555066" y="776228"/>
          <a:ext cx="8946394" cy="569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FE88BC1A-7735-6247-B2AB-57B158F0E1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2052395" y="1047394"/>
            <a:ext cx="1907100" cy="1905268"/>
          </a:xfrm>
          <a:prstGeom prst="rect">
            <a:avLst/>
          </a:prstGeom>
        </p:spPr>
      </p:pic>
      <p:sp>
        <p:nvSpPr>
          <p:cNvPr id="7" name="TextBox 6">
            <a:extLst>
              <a:ext uri="{FF2B5EF4-FFF2-40B4-BE49-F238E27FC236}">
                <a16:creationId xmlns:a16="http://schemas.microsoft.com/office/drawing/2014/main" id="{47B2108F-35CF-3844-9FB7-D666A83524F0}"/>
              </a:ext>
            </a:extLst>
          </p:cNvPr>
          <p:cNvSpPr txBox="1"/>
          <p:nvPr/>
        </p:nvSpPr>
        <p:spPr>
          <a:xfrm>
            <a:off x="1912170" y="2955899"/>
            <a:ext cx="2195669" cy="369332"/>
          </a:xfrm>
          <a:prstGeom prst="rect">
            <a:avLst/>
          </a:prstGeom>
          <a:noFill/>
        </p:spPr>
        <p:txBody>
          <a:bodyPr wrap="square" rtlCol="0">
            <a:spAutoFit/>
          </a:bodyPr>
          <a:lstStyle/>
          <a:p>
            <a:pPr algn="ctr"/>
            <a:r>
              <a:rPr lang="en-US" dirty="0"/>
              <a:t>Local</a:t>
            </a:r>
          </a:p>
        </p:txBody>
      </p:sp>
      <p:sp>
        <p:nvSpPr>
          <p:cNvPr id="8" name="TextBox 7">
            <a:extLst>
              <a:ext uri="{FF2B5EF4-FFF2-40B4-BE49-F238E27FC236}">
                <a16:creationId xmlns:a16="http://schemas.microsoft.com/office/drawing/2014/main" id="{7DED5B67-99AB-6E44-8331-051659A6A8FB}"/>
              </a:ext>
            </a:extLst>
          </p:cNvPr>
          <p:cNvSpPr txBox="1"/>
          <p:nvPr/>
        </p:nvSpPr>
        <p:spPr>
          <a:xfrm>
            <a:off x="5193416" y="2952662"/>
            <a:ext cx="1669693" cy="369332"/>
          </a:xfrm>
          <a:prstGeom prst="rect">
            <a:avLst/>
          </a:prstGeom>
          <a:noFill/>
        </p:spPr>
        <p:txBody>
          <a:bodyPr wrap="square" rtlCol="0">
            <a:spAutoFit/>
          </a:bodyPr>
          <a:lstStyle/>
          <a:p>
            <a:pPr algn="ctr"/>
            <a:r>
              <a:rPr lang="en-US" dirty="0"/>
              <a:t>National</a:t>
            </a:r>
          </a:p>
        </p:txBody>
      </p:sp>
      <p:sp>
        <p:nvSpPr>
          <p:cNvPr id="9" name="TextBox 8">
            <a:extLst>
              <a:ext uri="{FF2B5EF4-FFF2-40B4-BE49-F238E27FC236}">
                <a16:creationId xmlns:a16="http://schemas.microsoft.com/office/drawing/2014/main" id="{2E0FD5EB-FC0F-2D43-BDD4-BF3D707D0280}"/>
              </a:ext>
            </a:extLst>
          </p:cNvPr>
          <p:cNvSpPr txBox="1"/>
          <p:nvPr/>
        </p:nvSpPr>
        <p:spPr>
          <a:xfrm>
            <a:off x="8097030" y="2952662"/>
            <a:ext cx="1669694" cy="369332"/>
          </a:xfrm>
          <a:prstGeom prst="rect">
            <a:avLst/>
          </a:prstGeom>
          <a:noFill/>
        </p:spPr>
        <p:txBody>
          <a:bodyPr wrap="square" rtlCol="0">
            <a:spAutoFit/>
          </a:bodyPr>
          <a:lstStyle/>
          <a:p>
            <a:pPr algn="ctr"/>
            <a:r>
              <a:rPr lang="en-US" dirty="0"/>
              <a:t>Global</a:t>
            </a:r>
          </a:p>
        </p:txBody>
      </p:sp>
    </p:spTree>
    <p:extLst>
      <p:ext uri="{BB962C8B-B14F-4D97-AF65-F5344CB8AC3E}">
        <p14:creationId xmlns:p14="http://schemas.microsoft.com/office/powerpoint/2010/main" val="767257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5E64-E92B-4942-92D3-3E1B0E5D699C}"/>
              </a:ext>
            </a:extLst>
          </p:cNvPr>
          <p:cNvSpPr>
            <a:spLocks noGrp="1"/>
          </p:cNvSpPr>
          <p:nvPr>
            <p:ph type="title"/>
          </p:nvPr>
        </p:nvSpPr>
        <p:spPr>
          <a:xfrm>
            <a:off x="292288" y="173104"/>
            <a:ext cx="10044953" cy="776288"/>
          </a:xfrm>
        </p:spPr>
        <p:txBody>
          <a:bodyPr>
            <a:normAutofit/>
          </a:bodyPr>
          <a:lstStyle/>
          <a:p>
            <a:r>
              <a:rPr lang="en-US" sz="3600" dirty="0"/>
              <a:t>Explore more resources and tools</a:t>
            </a:r>
          </a:p>
        </p:txBody>
      </p:sp>
      <p:pic>
        <p:nvPicPr>
          <p:cNvPr id="4" name="Picture 3" descr="A picture containing person, outdoor, person, building&#10;&#10;Description automatically generated">
            <a:extLst>
              <a:ext uri="{FF2B5EF4-FFF2-40B4-BE49-F238E27FC236}">
                <a16:creationId xmlns:a16="http://schemas.microsoft.com/office/drawing/2014/main" id="{1955593E-590D-DD4E-A3E0-E4ABAF1BAD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300000">
            <a:off x="2516981" y="2781312"/>
            <a:ext cx="1991237" cy="30600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4020F8C-46C4-7E43-8979-814BCD8CC6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0000">
            <a:off x="4846100" y="1146378"/>
            <a:ext cx="2145437" cy="30600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1B0AA3B-FA43-CE40-8234-F8F3D23438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00000">
            <a:off x="297045" y="1263013"/>
            <a:ext cx="2141191" cy="30600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7C02A46-5D50-C84D-AB64-AC049775F0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300000">
            <a:off x="6972575" y="2964177"/>
            <a:ext cx="2162032" cy="306000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3D09F860-A697-2F4D-9043-2F908787D54F}"/>
              </a:ext>
            </a:extLst>
          </p:cNvPr>
          <p:cNvSpPr/>
          <p:nvPr/>
        </p:nvSpPr>
        <p:spPr>
          <a:xfrm>
            <a:off x="2155095" y="6188902"/>
            <a:ext cx="5301580" cy="369332"/>
          </a:xfrm>
          <a:prstGeom prst="rect">
            <a:avLst/>
          </a:prstGeom>
        </p:spPr>
        <p:txBody>
          <a:bodyPr wrap="none">
            <a:spAutoFit/>
          </a:bodyPr>
          <a:lstStyle/>
          <a:p>
            <a:r>
              <a:rPr lang="en-US" dirty="0">
                <a:solidFill>
                  <a:srgbClr val="FF0000"/>
                </a:solidFill>
              </a:rPr>
              <a:t>Climate Training Kit Module on Policy and Partnerships</a:t>
            </a:r>
          </a:p>
        </p:txBody>
      </p:sp>
      <p:pic>
        <p:nvPicPr>
          <p:cNvPr id="9" name="Picture 8" descr="A group of people around each other&#10;&#10;Description automatically generated">
            <a:extLst>
              <a:ext uri="{FF2B5EF4-FFF2-40B4-BE49-F238E27FC236}">
                <a16:creationId xmlns:a16="http://schemas.microsoft.com/office/drawing/2014/main" id="{ADE2E9B4-4A1C-864B-A55E-B4C430765C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00000">
            <a:off x="9487598" y="1266025"/>
            <a:ext cx="2094135" cy="306000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2133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BB81-DEE0-A34F-A71A-F72E18B8943F}"/>
              </a:ext>
            </a:extLst>
          </p:cNvPr>
          <p:cNvSpPr>
            <a:spLocks noGrp="1"/>
          </p:cNvSpPr>
          <p:nvPr>
            <p:ph type="title"/>
          </p:nvPr>
        </p:nvSpPr>
        <p:spPr>
          <a:xfrm>
            <a:off x="302075" y="522612"/>
            <a:ext cx="10629161" cy="776288"/>
          </a:xfrm>
        </p:spPr>
        <p:txBody>
          <a:bodyPr>
            <a:normAutofit/>
          </a:bodyPr>
          <a:lstStyle/>
          <a:p>
            <a:r>
              <a:rPr lang="en-US" dirty="0"/>
              <a:t>Types of legal instruments</a:t>
            </a:r>
          </a:p>
        </p:txBody>
      </p:sp>
      <p:sp>
        <p:nvSpPr>
          <p:cNvPr id="3" name="Content Placeholder 2">
            <a:extLst>
              <a:ext uri="{FF2B5EF4-FFF2-40B4-BE49-F238E27FC236}">
                <a16:creationId xmlns:a16="http://schemas.microsoft.com/office/drawing/2014/main" id="{87A2660E-9CEB-7844-B54C-BF6EA40E53F0}"/>
              </a:ext>
            </a:extLst>
          </p:cNvPr>
          <p:cNvSpPr>
            <a:spLocks noGrp="1"/>
          </p:cNvSpPr>
          <p:nvPr>
            <p:ph idx="1"/>
          </p:nvPr>
        </p:nvSpPr>
        <p:spPr>
          <a:xfrm>
            <a:off x="3117273" y="1620982"/>
            <a:ext cx="6522121" cy="4494021"/>
          </a:xfrm>
        </p:spPr>
        <p:txBody>
          <a:bodyPr anchor="ctr">
            <a:normAutofit fontScale="85000" lnSpcReduction="20000"/>
          </a:bodyPr>
          <a:lstStyle/>
          <a:p>
            <a:pPr marL="0" indent="0">
              <a:lnSpc>
                <a:spcPct val="110000"/>
              </a:lnSpc>
              <a:buNone/>
            </a:pPr>
            <a:r>
              <a:rPr lang="en-US" b="1" dirty="0"/>
              <a:t>Hard law: </a:t>
            </a:r>
            <a:r>
              <a:rPr lang="en-US" dirty="0"/>
              <a:t>legally binding on states such as international treaties and conventions</a:t>
            </a:r>
          </a:p>
          <a:p>
            <a:pPr marL="0" indent="0">
              <a:lnSpc>
                <a:spcPct val="110000"/>
              </a:lnSpc>
              <a:buNone/>
            </a:pPr>
            <a:endParaRPr lang="en-US" dirty="0"/>
          </a:p>
          <a:p>
            <a:pPr marL="0" indent="0">
              <a:lnSpc>
                <a:spcPct val="110000"/>
              </a:lnSpc>
              <a:buNone/>
            </a:pPr>
            <a:r>
              <a:rPr lang="en-US" b="1" dirty="0"/>
              <a:t>Soft law: </a:t>
            </a:r>
            <a:r>
              <a:rPr lang="en-US" dirty="0"/>
              <a:t>not legally binding but an expression of common standards, principles and commitments.</a:t>
            </a:r>
          </a:p>
          <a:p>
            <a:pPr marL="0" indent="0">
              <a:lnSpc>
                <a:spcPct val="110000"/>
              </a:lnSpc>
              <a:buNone/>
            </a:pPr>
            <a:endParaRPr lang="en-US" dirty="0"/>
          </a:p>
          <a:p>
            <a:pPr marL="0" indent="0">
              <a:lnSpc>
                <a:spcPct val="110000"/>
              </a:lnSpc>
              <a:buNone/>
            </a:pPr>
            <a:r>
              <a:rPr lang="en-US" b="1" dirty="0"/>
              <a:t>International guidance: </a:t>
            </a:r>
            <a:r>
              <a:rPr lang="en-US" dirty="0"/>
              <a:t>non-binding guidance on the application or implementation of hard and soft law and international best practice.</a:t>
            </a:r>
            <a:endParaRPr lang="en-US" b="1" dirty="0"/>
          </a:p>
        </p:txBody>
      </p:sp>
      <p:pic>
        <p:nvPicPr>
          <p:cNvPr id="10" name="Graphic 9" descr="Gavel with solid fill">
            <a:extLst>
              <a:ext uri="{FF2B5EF4-FFF2-40B4-BE49-F238E27FC236}">
                <a16:creationId xmlns:a16="http://schemas.microsoft.com/office/drawing/2014/main" id="{2AF6045B-F426-9840-BFCA-1C11DBEB429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6142" y="1620982"/>
            <a:ext cx="1146463" cy="1146463"/>
          </a:xfrm>
          <a:prstGeom prst="rect">
            <a:avLst/>
          </a:prstGeom>
        </p:spPr>
      </p:pic>
      <p:pic>
        <p:nvPicPr>
          <p:cNvPr id="12" name="Graphic 11" descr="Handshake with solid fill">
            <a:extLst>
              <a:ext uri="{FF2B5EF4-FFF2-40B4-BE49-F238E27FC236}">
                <a16:creationId xmlns:a16="http://schemas.microsoft.com/office/drawing/2014/main" id="{ECE18D37-CFA1-344D-9444-64824B74AFE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06143" y="3055759"/>
            <a:ext cx="1146463" cy="1146463"/>
          </a:xfrm>
          <a:prstGeom prst="rect">
            <a:avLst/>
          </a:prstGeom>
        </p:spPr>
      </p:pic>
      <p:pic>
        <p:nvPicPr>
          <p:cNvPr id="14" name="Graphic 13" descr="Signpost with solid fill">
            <a:extLst>
              <a:ext uri="{FF2B5EF4-FFF2-40B4-BE49-F238E27FC236}">
                <a16:creationId xmlns:a16="http://schemas.microsoft.com/office/drawing/2014/main" id="{4D1A85BB-5C4D-2E44-8143-1317DF25766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06141" y="4524303"/>
            <a:ext cx="1146463" cy="1146463"/>
          </a:xfrm>
          <a:prstGeom prst="rect">
            <a:avLst/>
          </a:prstGeom>
        </p:spPr>
      </p:pic>
    </p:spTree>
    <p:extLst>
      <p:ext uri="{BB962C8B-B14F-4D97-AF65-F5344CB8AC3E}">
        <p14:creationId xmlns:p14="http://schemas.microsoft.com/office/powerpoint/2010/main" val="134125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0AC4-488D-1941-B880-28DDC2D5A7C8}"/>
              </a:ext>
            </a:extLst>
          </p:cNvPr>
          <p:cNvSpPr>
            <a:spLocks noGrp="1"/>
          </p:cNvSpPr>
          <p:nvPr>
            <p:ph type="title"/>
          </p:nvPr>
        </p:nvSpPr>
        <p:spPr>
          <a:xfrm>
            <a:off x="546370" y="343345"/>
            <a:ext cx="10044953" cy="776288"/>
          </a:xfrm>
        </p:spPr>
        <p:txBody>
          <a:bodyPr>
            <a:normAutofit/>
          </a:bodyPr>
          <a:lstStyle/>
          <a:p>
            <a:r>
              <a:rPr lang="en-US" sz="3600" dirty="0"/>
              <a:t>Some general observations</a:t>
            </a:r>
          </a:p>
        </p:txBody>
      </p:sp>
      <p:sp>
        <p:nvSpPr>
          <p:cNvPr id="3" name="Content Placeholder 2">
            <a:extLst>
              <a:ext uri="{FF2B5EF4-FFF2-40B4-BE49-F238E27FC236}">
                <a16:creationId xmlns:a16="http://schemas.microsoft.com/office/drawing/2014/main" id="{84448C8F-4520-4A48-9B88-133DACE9154C}"/>
              </a:ext>
            </a:extLst>
          </p:cNvPr>
          <p:cNvSpPr>
            <a:spLocks noGrp="1"/>
          </p:cNvSpPr>
          <p:nvPr>
            <p:ph idx="1"/>
          </p:nvPr>
        </p:nvSpPr>
        <p:spPr>
          <a:xfrm>
            <a:off x="293452" y="1494886"/>
            <a:ext cx="7410856" cy="4243481"/>
          </a:xfrm>
        </p:spPr>
        <p:txBody>
          <a:bodyPr>
            <a:normAutofit fontScale="70000" lnSpcReduction="20000"/>
          </a:bodyPr>
          <a:lstStyle/>
          <a:p>
            <a:pPr>
              <a:lnSpc>
                <a:spcPct val="110000"/>
              </a:lnSpc>
              <a:spcAft>
                <a:spcPts val="1200"/>
              </a:spcAft>
            </a:pPr>
            <a:r>
              <a:rPr lang="en-US" dirty="0"/>
              <a:t>There is no dedicated international treaty on the complex issue of climate-related displacement.</a:t>
            </a:r>
          </a:p>
          <a:p>
            <a:pPr>
              <a:lnSpc>
                <a:spcPct val="110000"/>
              </a:lnSpc>
              <a:spcAft>
                <a:spcPts val="1200"/>
              </a:spcAft>
            </a:pPr>
            <a:r>
              <a:rPr lang="en-US" dirty="0"/>
              <a:t>However:</a:t>
            </a:r>
          </a:p>
          <a:p>
            <a:pPr lvl="1">
              <a:lnSpc>
                <a:spcPct val="110000"/>
              </a:lnSpc>
              <a:spcAft>
                <a:spcPts val="1200"/>
              </a:spcAft>
            </a:pPr>
            <a:r>
              <a:rPr lang="en-US" dirty="0"/>
              <a:t>International human rights law underpins all issues relating to displacement and the impacts of climate change.</a:t>
            </a:r>
          </a:p>
          <a:p>
            <a:pPr lvl="1">
              <a:lnSpc>
                <a:spcPct val="110000"/>
              </a:lnSpc>
              <a:spcAft>
                <a:spcPts val="1200"/>
              </a:spcAft>
            </a:pPr>
            <a:r>
              <a:rPr lang="en-US" dirty="0"/>
              <a:t>There are international treaties addressing displacement and climate change as separate issues.</a:t>
            </a:r>
          </a:p>
          <a:p>
            <a:pPr lvl="1">
              <a:lnSpc>
                <a:spcPct val="110000"/>
              </a:lnSpc>
              <a:spcAft>
                <a:spcPts val="1200"/>
              </a:spcAft>
            </a:pPr>
            <a:r>
              <a:rPr lang="en-US" dirty="0"/>
              <a:t>There is increasing recognition in more recent soft law instruments and international guidance about the inter-relationship between displacement and climate change and the principles and standards that should apply.</a:t>
            </a:r>
          </a:p>
          <a:p>
            <a:pPr lvl="1">
              <a:lnSpc>
                <a:spcPct val="110000"/>
              </a:lnSpc>
              <a:spcAft>
                <a:spcPts val="1200"/>
              </a:spcAft>
            </a:pPr>
            <a:endParaRPr lang="en-US" b="1" dirty="0"/>
          </a:p>
        </p:txBody>
      </p:sp>
      <p:pic>
        <p:nvPicPr>
          <p:cNvPr id="4" name="Picture 3">
            <a:extLst>
              <a:ext uri="{FF2B5EF4-FFF2-40B4-BE49-F238E27FC236}">
                <a16:creationId xmlns:a16="http://schemas.microsoft.com/office/drawing/2014/main" id="{6B0C3124-8DA2-8F4C-9CE8-9F0EBC9F19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04308" y="2770478"/>
            <a:ext cx="2872414" cy="2869660"/>
          </a:xfrm>
          <a:prstGeom prst="rect">
            <a:avLst/>
          </a:prstGeom>
        </p:spPr>
      </p:pic>
    </p:spTree>
    <p:extLst>
      <p:ext uri="{BB962C8B-B14F-4D97-AF65-F5344CB8AC3E}">
        <p14:creationId xmlns:p14="http://schemas.microsoft.com/office/powerpoint/2010/main" val="2037543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57A501-7F90-9841-8100-F52FC3C2EEC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48580" y="11875"/>
            <a:ext cx="8368496" cy="6858000"/>
          </a:xfrm>
          <a:prstGeom prst="rect">
            <a:avLst/>
          </a:prstGeom>
        </p:spPr>
      </p:pic>
      <p:sp>
        <p:nvSpPr>
          <p:cNvPr id="7" name="TextBox 6">
            <a:extLst>
              <a:ext uri="{FF2B5EF4-FFF2-40B4-BE49-F238E27FC236}">
                <a16:creationId xmlns:a16="http://schemas.microsoft.com/office/drawing/2014/main" id="{3A8515C4-14B7-5448-AA3D-D2C791B68D1D}"/>
              </a:ext>
            </a:extLst>
          </p:cNvPr>
          <p:cNvSpPr txBox="1"/>
          <p:nvPr/>
        </p:nvSpPr>
        <p:spPr>
          <a:xfrm>
            <a:off x="8784771" y="1562647"/>
            <a:ext cx="3147763" cy="1200329"/>
          </a:xfrm>
          <a:prstGeom prst="rect">
            <a:avLst/>
          </a:prstGeom>
          <a:noFill/>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Overview of the international legal framework</a:t>
            </a:r>
          </a:p>
        </p:txBody>
      </p:sp>
    </p:spTree>
    <p:extLst>
      <p:ext uri="{BB962C8B-B14F-4D97-AF65-F5344CB8AC3E}">
        <p14:creationId xmlns:p14="http://schemas.microsoft.com/office/powerpoint/2010/main" val="736995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2438-95E3-964C-B719-F17AE99A8EA4}"/>
              </a:ext>
            </a:extLst>
          </p:cNvPr>
          <p:cNvSpPr>
            <a:spLocks noGrp="1"/>
          </p:cNvSpPr>
          <p:nvPr>
            <p:ph type="title"/>
          </p:nvPr>
        </p:nvSpPr>
        <p:spPr>
          <a:xfrm>
            <a:off x="838201" y="476103"/>
            <a:ext cx="10044953" cy="776288"/>
          </a:xfrm>
        </p:spPr>
        <p:txBody>
          <a:bodyPr>
            <a:normAutofit/>
          </a:bodyPr>
          <a:lstStyle/>
          <a:p>
            <a:r>
              <a:rPr lang="en-US" sz="3200" dirty="0"/>
              <a:t>International human rights law</a:t>
            </a:r>
          </a:p>
        </p:txBody>
      </p:sp>
      <p:sp>
        <p:nvSpPr>
          <p:cNvPr id="3" name="Content Placeholder 2">
            <a:extLst>
              <a:ext uri="{FF2B5EF4-FFF2-40B4-BE49-F238E27FC236}">
                <a16:creationId xmlns:a16="http://schemas.microsoft.com/office/drawing/2014/main" id="{592656AF-36D6-3B49-8F34-A156C021E8CE}"/>
              </a:ext>
            </a:extLst>
          </p:cNvPr>
          <p:cNvSpPr>
            <a:spLocks noGrp="1"/>
          </p:cNvSpPr>
          <p:nvPr>
            <p:ph idx="1"/>
          </p:nvPr>
        </p:nvSpPr>
        <p:spPr>
          <a:xfrm>
            <a:off x="838201" y="1565182"/>
            <a:ext cx="3889074" cy="4243481"/>
          </a:xfrm>
        </p:spPr>
        <p:txBody>
          <a:bodyPr>
            <a:normAutofit/>
          </a:bodyPr>
          <a:lstStyle/>
          <a:p>
            <a:pPr>
              <a:lnSpc>
                <a:spcPct val="110000"/>
              </a:lnSpc>
            </a:pPr>
            <a:r>
              <a:rPr lang="en-US" sz="2000" dirty="0"/>
              <a:t>Underpins the legal framework for people displaced by climate-related disasters and the adverse impacts of climate change.</a:t>
            </a:r>
          </a:p>
          <a:p>
            <a:pPr>
              <a:lnSpc>
                <a:spcPct val="110000"/>
              </a:lnSpc>
            </a:pPr>
            <a:r>
              <a:rPr lang="en-US" sz="2000" dirty="0"/>
              <a:t>Comprises fundamental rights and freedoms of all persons at all times, irrespective of nationality, legal status or other circumstance.</a:t>
            </a:r>
          </a:p>
          <a:p>
            <a:pPr>
              <a:lnSpc>
                <a:spcPct val="110000"/>
              </a:lnSpc>
            </a:pPr>
            <a:endParaRPr lang="en-US" sz="2000" dirty="0"/>
          </a:p>
        </p:txBody>
      </p:sp>
      <p:sp>
        <p:nvSpPr>
          <p:cNvPr id="4" name="Round Diagonal Corner of Rectangle 3">
            <a:extLst>
              <a:ext uri="{FF2B5EF4-FFF2-40B4-BE49-F238E27FC236}">
                <a16:creationId xmlns:a16="http://schemas.microsoft.com/office/drawing/2014/main" id="{09919F4A-1E64-1B4D-B531-F1411CDBC443}"/>
              </a:ext>
            </a:extLst>
          </p:cNvPr>
          <p:cNvSpPr/>
          <p:nvPr/>
        </p:nvSpPr>
        <p:spPr>
          <a:xfrm>
            <a:off x="4882551" y="1565182"/>
            <a:ext cx="5865963" cy="4816715"/>
          </a:xfrm>
          <a:prstGeom prst="round2Diag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br>
              <a:rPr lang="en-AU" dirty="0"/>
            </a:br>
            <a:endParaRPr lang="en-AU" dirty="0"/>
          </a:p>
          <a:p>
            <a:r>
              <a:rPr lang="en-AU" sz="2000" b="1" dirty="0"/>
              <a:t>Main instruments:</a:t>
            </a:r>
          </a:p>
          <a:p>
            <a:endParaRPr lang="en-AU" sz="1600" b="1" dirty="0"/>
          </a:p>
          <a:p>
            <a:r>
              <a:rPr lang="en-AU" sz="1400" dirty="0">
                <a:latin typeface="Verdana" panose="020B0604030504040204" pitchFamily="34" charset="0"/>
                <a:ea typeface="Verdana" panose="020B0604030504040204" pitchFamily="34" charset="0"/>
                <a:cs typeface="Verdana" panose="020B0604030504040204" pitchFamily="34" charset="0"/>
              </a:rPr>
              <a:t>International Covenant on Civil and Political Rights (ICCPR) (1966).</a:t>
            </a:r>
          </a:p>
          <a:p>
            <a:endParaRPr lang="en-AU" sz="1400" dirty="0">
              <a:latin typeface="Verdana" panose="020B0604030504040204" pitchFamily="34" charset="0"/>
              <a:ea typeface="Verdana" panose="020B0604030504040204" pitchFamily="34" charset="0"/>
              <a:cs typeface="Verdana" panose="020B0604030504040204" pitchFamily="34" charset="0"/>
            </a:endParaRPr>
          </a:p>
          <a:p>
            <a:r>
              <a:rPr lang="en-AU" sz="1400" dirty="0">
                <a:latin typeface="Verdana" panose="020B0604030504040204" pitchFamily="34" charset="0"/>
                <a:ea typeface="Verdana" panose="020B0604030504040204" pitchFamily="34" charset="0"/>
                <a:cs typeface="Verdana" panose="020B0604030504040204" pitchFamily="34" charset="0"/>
              </a:rPr>
              <a:t>International Covenant on Economic, Social and Cultural Rights (ICESCR) (1966). </a:t>
            </a:r>
          </a:p>
          <a:p>
            <a:endParaRPr lang="en-AU" sz="1400" b="1" dirty="0">
              <a:latin typeface="Verdana" panose="020B0604030504040204" pitchFamily="34" charset="0"/>
              <a:ea typeface="Verdana" panose="020B0604030504040204" pitchFamily="34" charset="0"/>
              <a:cs typeface="Verdana" panose="020B0604030504040204" pitchFamily="34" charset="0"/>
            </a:endParaRPr>
          </a:p>
          <a:p>
            <a:r>
              <a:rPr lang="en-AU" sz="1400" b="1" dirty="0">
                <a:latin typeface="Verdana" panose="020B0604030504040204" pitchFamily="34" charset="0"/>
                <a:ea typeface="Verdana" panose="020B0604030504040204" pitchFamily="34" charset="0"/>
                <a:cs typeface="Verdana" panose="020B0604030504040204" pitchFamily="34" charset="0"/>
              </a:rPr>
              <a:t>Further instruments:</a:t>
            </a:r>
          </a:p>
          <a:p>
            <a:pPr lvl="3"/>
            <a:endParaRPr lang="en-AU" sz="1200" dirty="0">
              <a:latin typeface="Verdana" panose="020B0604030504040204" pitchFamily="34" charset="0"/>
              <a:ea typeface="Verdana" panose="020B0604030504040204" pitchFamily="34" charset="0"/>
              <a:cs typeface="Verdana" panose="020B0604030504040204" pitchFamily="34" charset="0"/>
            </a:endParaRPr>
          </a:p>
          <a:p>
            <a:r>
              <a:rPr lang="en-AU" sz="1200" dirty="0">
                <a:latin typeface="Verdana" panose="020B0604030504040204" pitchFamily="34" charset="0"/>
                <a:ea typeface="Verdana" panose="020B0604030504040204" pitchFamily="34" charset="0"/>
                <a:cs typeface="Verdana" panose="020B0604030504040204" pitchFamily="34" charset="0"/>
              </a:rPr>
              <a:t>Convention on the Elimination of all Forms of Discrimination Against Women (CEDAW) (1979).</a:t>
            </a:r>
          </a:p>
          <a:p>
            <a:endParaRPr lang="en-AU" sz="1200" dirty="0">
              <a:latin typeface="Verdana" panose="020B0604030504040204" pitchFamily="34" charset="0"/>
              <a:ea typeface="Verdana" panose="020B0604030504040204" pitchFamily="34" charset="0"/>
              <a:cs typeface="Verdana" panose="020B0604030504040204" pitchFamily="34" charset="0"/>
            </a:endParaRPr>
          </a:p>
          <a:p>
            <a:r>
              <a:rPr lang="en-AU" sz="1200" dirty="0">
                <a:latin typeface="Verdana" panose="020B0604030504040204" pitchFamily="34" charset="0"/>
                <a:ea typeface="Verdana" panose="020B0604030504040204" pitchFamily="34" charset="0"/>
                <a:cs typeface="Verdana" panose="020B0604030504040204" pitchFamily="34" charset="0"/>
              </a:rPr>
              <a:t>African Charter on Human and Peoples’</a:t>
            </a:r>
          </a:p>
          <a:p>
            <a:r>
              <a:rPr lang="en-AU" sz="1200" dirty="0">
                <a:latin typeface="Verdana" panose="020B0604030504040204" pitchFamily="34" charset="0"/>
                <a:ea typeface="Verdana" panose="020B0604030504040204" pitchFamily="34" charset="0"/>
                <a:cs typeface="Verdana" panose="020B0604030504040204" pitchFamily="34" charset="0"/>
              </a:rPr>
              <a:t>Rights (1981).</a:t>
            </a:r>
          </a:p>
          <a:p>
            <a:endParaRPr lang="en-AU" sz="1200" dirty="0">
              <a:latin typeface="Verdana" panose="020B0604030504040204" pitchFamily="34" charset="0"/>
              <a:ea typeface="Verdana" panose="020B0604030504040204" pitchFamily="34" charset="0"/>
              <a:cs typeface="Verdana" panose="020B0604030504040204" pitchFamily="34" charset="0"/>
            </a:endParaRPr>
          </a:p>
          <a:p>
            <a:r>
              <a:rPr lang="en-AU" sz="1200" dirty="0">
                <a:latin typeface="Verdana" panose="020B0604030504040204" pitchFamily="34" charset="0"/>
                <a:ea typeface="Verdana" panose="020B0604030504040204" pitchFamily="34" charset="0"/>
                <a:cs typeface="Verdana" panose="020B0604030504040204" pitchFamily="34" charset="0"/>
              </a:rPr>
              <a:t>Convention on the Rights of the Child</a:t>
            </a:r>
          </a:p>
          <a:p>
            <a:r>
              <a:rPr lang="en-AU" sz="1200" dirty="0">
                <a:latin typeface="Verdana" panose="020B0604030504040204" pitchFamily="34" charset="0"/>
                <a:ea typeface="Verdana" panose="020B0604030504040204" pitchFamily="34" charset="0"/>
                <a:cs typeface="Verdana" panose="020B0604030504040204" pitchFamily="34" charset="0"/>
              </a:rPr>
              <a:t>(CRC) (1989).</a:t>
            </a:r>
          </a:p>
          <a:p>
            <a:endParaRPr lang="en-AU" sz="1200" dirty="0">
              <a:latin typeface="Verdana" panose="020B0604030504040204" pitchFamily="34" charset="0"/>
              <a:ea typeface="Verdana" panose="020B0604030504040204" pitchFamily="34" charset="0"/>
              <a:cs typeface="Verdana" panose="020B0604030504040204" pitchFamily="34" charset="0"/>
            </a:endParaRPr>
          </a:p>
          <a:p>
            <a:r>
              <a:rPr lang="en-AU" sz="1200" dirty="0">
                <a:latin typeface="Verdana" panose="020B0604030504040204" pitchFamily="34" charset="0"/>
                <a:ea typeface="Verdana" panose="020B0604030504040204" pitchFamily="34" charset="0"/>
                <a:cs typeface="Verdana" panose="020B0604030504040204" pitchFamily="34" charset="0"/>
              </a:rPr>
              <a:t>Convention on the Rights of Persons with</a:t>
            </a:r>
          </a:p>
          <a:p>
            <a:r>
              <a:rPr lang="en-AU" sz="1200" dirty="0">
                <a:latin typeface="Verdana" panose="020B0604030504040204" pitchFamily="34" charset="0"/>
                <a:ea typeface="Verdana" panose="020B0604030504040204" pitchFamily="34" charset="0"/>
                <a:cs typeface="Verdana" panose="020B0604030504040204" pitchFamily="34" charset="0"/>
              </a:rPr>
              <a:t>Disabilities (CRPD) (2006).</a:t>
            </a:r>
          </a:p>
          <a:p>
            <a:endParaRPr lang="en-AU" sz="1400" dirty="0">
              <a:latin typeface="Verdana" panose="020B0604030504040204" pitchFamily="34" charset="0"/>
              <a:ea typeface="Verdana" panose="020B0604030504040204" pitchFamily="34" charset="0"/>
              <a:cs typeface="Verdana" panose="020B0604030504040204" pitchFamily="34" charset="0"/>
            </a:endParaRPr>
          </a:p>
          <a:p>
            <a:pPr algn="ctr"/>
            <a:endParaRPr lang="en-US" dirty="0"/>
          </a:p>
        </p:txBody>
      </p:sp>
      <p:pic>
        <p:nvPicPr>
          <p:cNvPr id="5" name="Graphic 4" descr="Gavel with solid fill">
            <a:extLst>
              <a:ext uri="{FF2B5EF4-FFF2-40B4-BE49-F238E27FC236}">
                <a16:creationId xmlns:a16="http://schemas.microsoft.com/office/drawing/2014/main" id="{505F2CA6-A368-8F48-9A94-1CE7B9633BF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88725" y="4671627"/>
            <a:ext cx="1397479" cy="1397479"/>
          </a:xfrm>
          <a:prstGeom prst="rect">
            <a:avLst/>
          </a:prstGeom>
        </p:spPr>
      </p:pic>
    </p:spTree>
    <p:extLst>
      <p:ext uri="{BB962C8B-B14F-4D97-AF65-F5344CB8AC3E}">
        <p14:creationId xmlns:p14="http://schemas.microsoft.com/office/powerpoint/2010/main" val="100223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BADE-8A0D-E146-BB25-EAB83362D895}"/>
              </a:ext>
            </a:extLst>
          </p:cNvPr>
          <p:cNvSpPr>
            <a:spLocks noGrp="1"/>
          </p:cNvSpPr>
          <p:nvPr>
            <p:ph type="title"/>
          </p:nvPr>
        </p:nvSpPr>
        <p:spPr>
          <a:xfrm>
            <a:off x="692524" y="261516"/>
            <a:ext cx="10080812" cy="839041"/>
          </a:xfrm>
        </p:spPr>
        <p:txBody>
          <a:bodyPr>
            <a:noAutofit/>
          </a:bodyPr>
          <a:lstStyle/>
          <a:p>
            <a:r>
              <a:rPr lang="en-US" sz="2800" dirty="0"/>
              <a:t>Some fundamental human rights and freedoms:</a:t>
            </a:r>
          </a:p>
        </p:txBody>
      </p:sp>
      <p:sp>
        <p:nvSpPr>
          <p:cNvPr id="4" name="Content Placeholder 3">
            <a:extLst>
              <a:ext uri="{FF2B5EF4-FFF2-40B4-BE49-F238E27FC236}">
                <a16:creationId xmlns:a16="http://schemas.microsoft.com/office/drawing/2014/main" id="{B6968BA1-2B71-1447-8EEF-E026BCFC9A20}"/>
              </a:ext>
            </a:extLst>
          </p:cNvPr>
          <p:cNvSpPr>
            <a:spLocks noGrp="1"/>
          </p:cNvSpPr>
          <p:nvPr>
            <p:ph sz="half" idx="1"/>
          </p:nvPr>
        </p:nvSpPr>
        <p:spPr>
          <a:xfrm>
            <a:off x="2345903" y="1385017"/>
            <a:ext cx="3714584" cy="4933460"/>
          </a:xfrm>
        </p:spPr>
        <p:txBody>
          <a:bodyPr>
            <a:normAutofit fontScale="92500" lnSpcReduction="10000"/>
          </a:bodyPr>
          <a:lstStyle/>
          <a:p>
            <a:pPr>
              <a:lnSpc>
                <a:spcPct val="100000"/>
              </a:lnSpc>
              <a:spcBef>
                <a:spcPts val="1600"/>
              </a:spcBef>
            </a:pPr>
            <a:r>
              <a:rPr lang="en-US" sz="2400" dirty="0"/>
              <a:t>Right to life and survival</a:t>
            </a:r>
          </a:p>
          <a:p>
            <a:pPr>
              <a:lnSpc>
                <a:spcPct val="100000"/>
              </a:lnSpc>
              <a:spcBef>
                <a:spcPts val="1600"/>
              </a:spcBef>
            </a:pPr>
            <a:r>
              <a:rPr lang="en-US" sz="2400" dirty="0"/>
              <a:t>Right to freedom of movement</a:t>
            </a:r>
          </a:p>
          <a:p>
            <a:pPr>
              <a:lnSpc>
                <a:spcPct val="100000"/>
              </a:lnSpc>
              <a:spcBef>
                <a:spcPts val="1600"/>
              </a:spcBef>
            </a:pPr>
            <a:r>
              <a:rPr lang="en-US" sz="2400" dirty="0"/>
              <a:t>Right to an adequate standard of living including food, clothing and housing.</a:t>
            </a:r>
          </a:p>
          <a:p>
            <a:pPr>
              <a:lnSpc>
                <a:spcPct val="100000"/>
              </a:lnSpc>
              <a:spcBef>
                <a:spcPts val="1600"/>
              </a:spcBef>
            </a:pPr>
            <a:r>
              <a:rPr lang="en-US" sz="2400" dirty="0"/>
              <a:t>Right to physical and mental health</a:t>
            </a:r>
          </a:p>
          <a:p>
            <a:pPr>
              <a:lnSpc>
                <a:spcPct val="100000"/>
              </a:lnSpc>
              <a:spcBef>
                <a:spcPts val="1600"/>
              </a:spcBef>
            </a:pPr>
            <a:endParaRPr lang="en-US" sz="2400" dirty="0"/>
          </a:p>
        </p:txBody>
      </p:sp>
      <p:sp>
        <p:nvSpPr>
          <p:cNvPr id="5" name="Content Placeholder 4">
            <a:extLst>
              <a:ext uri="{FF2B5EF4-FFF2-40B4-BE49-F238E27FC236}">
                <a16:creationId xmlns:a16="http://schemas.microsoft.com/office/drawing/2014/main" id="{5E05C12B-583E-9848-920F-43C3DBB8B11B}"/>
              </a:ext>
            </a:extLst>
          </p:cNvPr>
          <p:cNvSpPr>
            <a:spLocks noGrp="1"/>
          </p:cNvSpPr>
          <p:nvPr>
            <p:ph sz="half" idx="2"/>
          </p:nvPr>
        </p:nvSpPr>
        <p:spPr>
          <a:xfrm>
            <a:off x="6060487" y="1505438"/>
            <a:ext cx="3714585" cy="4351338"/>
          </a:xfrm>
        </p:spPr>
        <p:txBody>
          <a:bodyPr>
            <a:normAutofit fontScale="92500" lnSpcReduction="10000"/>
          </a:bodyPr>
          <a:lstStyle/>
          <a:p>
            <a:pPr>
              <a:lnSpc>
                <a:spcPct val="110000"/>
              </a:lnSpc>
            </a:pPr>
            <a:r>
              <a:rPr lang="en-US" sz="2400" dirty="0"/>
              <a:t>Right to self determination </a:t>
            </a:r>
          </a:p>
          <a:p>
            <a:pPr>
              <a:lnSpc>
                <a:spcPct val="110000"/>
              </a:lnSpc>
            </a:pPr>
            <a:r>
              <a:rPr lang="en-US" sz="2400" dirty="0"/>
              <a:t>Right to freely pursue economic, social and cultural development</a:t>
            </a:r>
          </a:p>
          <a:p>
            <a:pPr>
              <a:lnSpc>
                <a:spcPct val="110000"/>
              </a:lnSpc>
            </a:pPr>
            <a:r>
              <a:rPr lang="en-US" sz="2400" dirty="0"/>
              <a:t>Right to equality between men and women</a:t>
            </a:r>
          </a:p>
          <a:p>
            <a:pPr>
              <a:lnSpc>
                <a:spcPct val="110000"/>
              </a:lnSpc>
            </a:pPr>
            <a:r>
              <a:rPr lang="en-US" sz="2400" dirty="0"/>
              <a:t>Right to equality before the law and equal protection</a:t>
            </a:r>
          </a:p>
          <a:p>
            <a:pPr>
              <a:lnSpc>
                <a:spcPct val="110000"/>
              </a:lnSpc>
            </a:pPr>
            <a:endParaRPr lang="en-US" sz="2400" dirty="0"/>
          </a:p>
        </p:txBody>
      </p:sp>
      <p:pic>
        <p:nvPicPr>
          <p:cNvPr id="6" name="Picture 5">
            <a:extLst>
              <a:ext uri="{FF2B5EF4-FFF2-40B4-BE49-F238E27FC236}">
                <a16:creationId xmlns:a16="http://schemas.microsoft.com/office/drawing/2014/main" id="{B42368DD-5A2B-384F-A9C4-DA1E4AB3DF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5" y="942046"/>
            <a:ext cx="2345903" cy="2345903"/>
          </a:xfrm>
          <a:prstGeom prst="rect">
            <a:avLst/>
          </a:prstGeom>
        </p:spPr>
      </p:pic>
      <p:pic>
        <p:nvPicPr>
          <p:cNvPr id="7" name="Picture 6">
            <a:extLst>
              <a:ext uri="{FF2B5EF4-FFF2-40B4-BE49-F238E27FC236}">
                <a16:creationId xmlns:a16="http://schemas.microsoft.com/office/drawing/2014/main" id="{DBC023FA-55A4-0E46-9C05-7B154C2391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4324" y="4355389"/>
            <a:ext cx="2261275" cy="2261275"/>
          </a:xfrm>
          <a:prstGeom prst="rect">
            <a:avLst/>
          </a:prstGeom>
        </p:spPr>
      </p:pic>
    </p:spTree>
    <p:extLst>
      <p:ext uri="{BB962C8B-B14F-4D97-AF65-F5344CB8AC3E}">
        <p14:creationId xmlns:p14="http://schemas.microsoft.com/office/powerpoint/2010/main" val="29963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5780-7541-0D4A-9986-DF42DD985CB7}"/>
              </a:ext>
            </a:extLst>
          </p:cNvPr>
          <p:cNvSpPr>
            <a:spLocks noGrp="1"/>
          </p:cNvSpPr>
          <p:nvPr>
            <p:ph type="title"/>
          </p:nvPr>
        </p:nvSpPr>
        <p:spPr>
          <a:xfrm>
            <a:off x="602351" y="225653"/>
            <a:ext cx="10044953" cy="776288"/>
          </a:xfrm>
        </p:spPr>
        <p:txBody>
          <a:bodyPr>
            <a:noAutofit/>
          </a:bodyPr>
          <a:lstStyle/>
          <a:p>
            <a:r>
              <a:rPr lang="en-US" sz="2400" dirty="0"/>
              <a:t>Human rights in the context of climate-related displacement</a:t>
            </a:r>
          </a:p>
        </p:txBody>
      </p:sp>
      <p:sp>
        <p:nvSpPr>
          <p:cNvPr id="3" name="Content Placeholder 2">
            <a:extLst>
              <a:ext uri="{FF2B5EF4-FFF2-40B4-BE49-F238E27FC236}">
                <a16:creationId xmlns:a16="http://schemas.microsoft.com/office/drawing/2014/main" id="{6265BCC6-6117-3E41-ACFB-1F6B14DA7B3E}"/>
              </a:ext>
            </a:extLst>
          </p:cNvPr>
          <p:cNvSpPr>
            <a:spLocks noGrp="1"/>
          </p:cNvSpPr>
          <p:nvPr>
            <p:ph idx="1"/>
          </p:nvPr>
        </p:nvSpPr>
        <p:spPr>
          <a:xfrm>
            <a:off x="602351" y="1177038"/>
            <a:ext cx="8230364" cy="4912477"/>
          </a:xfrm>
        </p:spPr>
        <p:txBody>
          <a:bodyPr>
            <a:normAutofit fontScale="85000" lnSpcReduction="20000"/>
          </a:bodyPr>
          <a:lstStyle/>
          <a:p>
            <a:pPr>
              <a:lnSpc>
                <a:spcPct val="120000"/>
              </a:lnSpc>
              <a:spcBef>
                <a:spcPts val="1800"/>
              </a:spcBef>
            </a:pPr>
            <a:r>
              <a:rPr lang="en-US" sz="2400" dirty="0"/>
              <a:t>Various UN bodies and Special Rapporteurs have recognised the </a:t>
            </a:r>
            <a:r>
              <a:rPr lang="en-US" sz="2400" b="1" dirty="0"/>
              <a:t>threats to human rights </a:t>
            </a:r>
            <a:r>
              <a:rPr lang="en-US" sz="2400" dirty="0"/>
              <a:t>posed by </a:t>
            </a:r>
            <a:r>
              <a:rPr lang="en-US" sz="2400" b="1" dirty="0"/>
              <a:t>displacement, disasters and climate change</a:t>
            </a:r>
            <a:r>
              <a:rPr lang="en-US" sz="2400" dirty="0"/>
              <a:t> including in the context of:</a:t>
            </a:r>
          </a:p>
          <a:p>
            <a:pPr lvl="1">
              <a:lnSpc>
                <a:spcPct val="100000"/>
              </a:lnSpc>
              <a:spcBef>
                <a:spcPts val="1800"/>
              </a:spcBef>
              <a:buFontTx/>
              <a:buChar char="-"/>
            </a:pPr>
            <a:r>
              <a:rPr lang="en-US" sz="2000" dirty="0"/>
              <a:t>The slow onset effects of climate change and human rights protection for cross-border migrants (OHCHR) </a:t>
            </a:r>
          </a:p>
          <a:p>
            <a:pPr lvl="1">
              <a:lnSpc>
                <a:spcPct val="100000"/>
              </a:lnSpc>
              <a:spcBef>
                <a:spcPts val="1800"/>
              </a:spcBef>
              <a:buFontTx/>
              <a:buChar char="-"/>
            </a:pPr>
            <a:r>
              <a:rPr lang="en-US" sz="2000" dirty="0"/>
              <a:t>Internal displacement in the context of the slow-onset adverse effects of climate change (Special Rapporteur on the Rights of Internally Displaced Persons)</a:t>
            </a:r>
          </a:p>
          <a:p>
            <a:pPr lvl="1">
              <a:lnSpc>
                <a:spcPct val="100000"/>
              </a:lnSpc>
              <a:spcBef>
                <a:spcPts val="1800"/>
              </a:spcBef>
              <a:buFontTx/>
              <a:buChar char="-"/>
            </a:pPr>
            <a:r>
              <a:rPr lang="en-US" sz="2000" dirty="0"/>
              <a:t>Human rights, climate change and migration (OHCHR)</a:t>
            </a:r>
          </a:p>
          <a:p>
            <a:pPr lvl="1">
              <a:lnSpc>
                <a:spcPct val="100000"/>
              </a:lnSpc>
              <a:spcBef>
                <a:spcPts val="1800"/>
              </a:spcBef>
              <a:buFontTx/>
              <a:buChar char="-"/>
            </a:pPr>
            <a:r>
              <a:rPr lang="en-US" sz="2000" dirty="0"/>
              <a:t>Challenges and obstacles to the right to the enjoyment of a healthy environment (Special Rapporteur on Human Rights and the Environment)</a:t>
            </a:r>
          </a:p>
          <a:p>
            <a:pPr lvl="1">
              <a:lnSpc>
                <a:spcPct val="100000"/>
              </a:lnSpc>
              <a:spcBef>
                <a:spcPts val="1800"/>
              </a:spcBef>
              <a:buFontTx/>
              <a:buChar char="-"/>
            </a:pPr>
            <a:r>
              <a:rPr lang="en-US" sz="2000" dirty="0"/>
              <a:t>Displacement caused by natural disasters and environmental, both internal and transboundary (Special Rapporteur on Human Rights and the Environment)</a:t>
            </a:r>
          </a:p>
          <a:p>
            <a:pPr lvl="1">
              <a:lnSpc>
                <a:spcPct val="100000"/>
              </a:lnSpc>
              <a:spcBef>
                <a:spcPts val="1800"/>
              </a:spcBef>
              <a:buFontTx/>
              <a:buChar char="-"/>
            </a:pPr>
            <a:endParaRPr lang="en-US" sz="2000" dirty="0"/>
          </a:p>
          <a:p>
            <a:pPr lvl="1">
              <a:lnSpc>
                <a:spcPct val="100000"/>
              </a:lnSpc>
              <a:spcBef>
                <a:spcPts val="1800"/>
              </a:spcBef>
              <a:buFontTx/>
              <a:buChar char="-"/>
            </a:pPr>
            <a:endParaRPr lang="en-US" dirty="0"/>
          </a:p>
          <a:p>
            <a:pPr lvl="1">
              <a:lnSpc>
                <a:spcPct val="100000"/>
              </a:lnSpc>
              <a:spcBef>
                <a:spcPts val="1800"/>
              </a:spcBef>
            </a:pPr>
            <a:endParaRPr lang="en-US" dirty="0"/>
          </a:p>
          <a:p>
            <a:pPr lvl="1"/>
            <a:endParaRPr lang="en-US" sz="2400" dirty="0"/>
          </a:p>
        </p:txBody>
      </p:sp>
      <p:pic>
        <p:nvPicPr>
          <p:cNvPr id="4" name="Picture 3">
            <a:extLst>
              <a:ext uri="{FF2B5EF4-FFF2-40B4-BE49-F238E27FC236}">
                <a16:creationId xmlns:a16="http://schemas.microsoft.com/office/drawing/2014/main" id="{BA6A2AFB-1A87-C14D-8D5D-9604338F04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72774" y="2097268"/>
            <a:ext cx="2666019" cy="2663463"/>
          </a:xfrm>
          <a:prstGeom prst="rect">
            <a:avLst/>
          </a:prstGeom>
        </p:spPr>
      </p:pic>
    </p:spTree>
    <p:extLst>
      <p:ext uri="{BB962C8B-B14F-4D97-AF65-F5344CB8AC3E}">
        <p14:creationId xmlns:p14="http://schemas.microsoft.com/office/powerpoint/2010/main" val="1784600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4950</TotalTime>
  <Words>2958</Words>
  <Application>Microsoft Office PowerPoint</Application>
  <PresentationFormat>Widescreen</PresentationFormat>
  <Paragraphs>275</Paragraphs>
  <Slides>37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.Lucida Grande UI Regular</vt:lpstr>
      <vt:lpstr>Arial</vt:lpstr>
      <vt:lpstr>Calibri</vt:lpstr>
      <vt:lpstr>Calibri Light</vt:lpstr>
      <vt:lpstr>Verdana</vt:lpstr>
      <vt:lpstr>Office Theme</vt:lpstr>
      <vt:lpstr>Climate-related displacement</vt:lpstr>
      <vt:lpstr>Overview of topics covered</vt:lpstr>
      <vt:lpstr>International legal frameworks</vt:lpstr>
      <vt:lpstr>Types of legal instruments</vt:lpstr>
      <vt:lpstr>Some general observations</vt:lpstr>
      <vt:lpstr>PowerPoint Presentation</vt:lpstr>
      <vt:lpstr>International human rights law</vt:lpstr>
      <vt:lpstr>Some fundamental human rights and freedoms:</vt:lpstr>
      <vt:lpstr>Human rights in the context of climate-related displacement</vt:lpstr>
      <vt:lpstr>International law on climate change </vt:lpstr>
      <vt:lpstr>International climate treaties</vt:lpstr>
      <vt:lpstr>COP Taskforce on Displacement</vt:lpstr>
      <vt:lpstr>International law on displacement</vt:lpstr>
      <vt:lpstr>Internal displacement</vt:lpstr>
      <vt:lpstr>Cross-border displacement</vt:lpstr>
      <vt:lpstr>Planned relocation</vt:lpstr>
      <vt:lpstr>Evacuations, housing, land and property</vt:lpstr>
      <vt:lpstr>Regional approaches</vt:lpstr>
      <vt:lpstr>PowerPoint Presentation</vt:lpstr>
      <vt:lpstr>Pacific</vt:lpstr>
      <vt:lpstr>Americas</vt:lpstr>
      <vt:lpstr>Africa</vt:lpstr>
      <vt:lpstr>National legal frameworks</vt:lpstr>
      <vt:lpstr>Role of national law</vt:lpstr>
      <vt:lpstr>Filling the gaps</vt:lpstr>
      <vt:lpstr>IFRC Legal Checklists</vt:lpstr>
      <vt:lpstr>IFRC legal checklists</vt:lpstr>
      <vt:lpstr>Considerations for national laws and policies </vt:lpstr>
      <vt:lpstr>Considerations for national laws and policies </vt:lpstr>
      <vt:lpstr>Advocacy and dialogue</vt:lpstr>
      <vt:lpstr>The role of National Societies</vt:lpstr>
      <vt:lpstr>Displacement and advocacy</vt:lpstr>
      <vt:lpstr>Displacement and dialogue with authorities</vt:lpstr>
      <vt:lpstr>Climate and advocacy</vt:lpstr>
      <vt:lpstr>Climate and dialogue with authorities</vt:lpstr>
      <vt:lpstr>Climate-related displacement: What can we do?</vt:lpstr>
      <vt:lpstr>Explore more resources and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creator>Victoria Bannon</dc:creator>
  <cp:lastModifiedBy>KF</cp:lastModifiedBy>
  <cp:revision>83</cp:revision>
  <dcterms:created xsi:type="dcterms:W3CDTF">2020-12-04T03:29:38Z</dcterms:created>
  <dcterms:modified xsi:type="dcterms:W3CDTF">2021-05-05T11:16:37Z</dcterms:modified>
</cp:coreProperties>
</file>